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7556500" cy="10693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34" d="100"/>
          <a:sy n="134" d="100"/>
        </p:scale>
        <p:origin x="653" y="-34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21" name="Body Level One…"/>
          <p:cNvSpPr txBox="1">
            <a:spLocks noGrp="1"/>
          </p:cNvSpPr>
          <p:nvPr>
            <p:ph type="body" idx="1"/>
          </p:nvPr>
        </p:nvSpPr>
        <p:spPr>
          <a:xfrm>
            <a:off x="457200" y="1600200"/>
            <a:ext cx="8229600" cy="452596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sz="half"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377825" y="143568"/>
            <a:ext cx="6800850" cy="235155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377825" y="2495126"/>
            <a:ext cx="6800850" cy="81982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Freeform 2"/>
          <p:cNvSpPr/>
          <p:nvPr/>
        </p:nvSpPr>
        <p:spPr>
          <a:xfrm>
            <a:off x="0" y="-1"/>
            <a:ext cx="7560000" cy="10872649"/>
          </a:xfrm>
          <a:prstGeom prst="rect">
            <a:avLst/>
          </a:prstGeom>
          <a:blipFill>
            <a:blip r:embed="rId2"/>
            <a:stretch>
              <a:fillRect/>
            </a:stretch>
          </a:blipFill>
          <a:ln w="12700">
            <a:miter lim="400000"/>
          </a:ln>
        </p:spPr>
        <p:txBody>
          <a:bodyPr lIns="45719" rIns="45719"/>
          <a:lstStyle/>
          <a:p>
            <a:endParaRPr/>
          </a:p>
        </p:txBody>
      </p:sp>
      <p:sp>
        <p:nvSpPr>
          <p:cNvPr id="95" name="AutoShape 3"/>
          <p:cNvSpPr/>
          <p:nvPr/>
        </p:nvSpPr>
        <p:spPr>
          <a:xfrm>
            <a:off x="1755748" y="1042491"/>
            <a:ext cx="5254392" cy="1"/>
          </a:xfrm>
          <a:prstGeom prst="line">
            <a:avLst/>
          </a:prstGeom>
          <a:ln>
            <a:solidFill>
              <a:srgbClr val="33559E"/>
            </a:solidFill>
          </a:ln>
        </p:spPr>
        <p:txBody>
          <a:bodyPr lIns="45719" rIns="45719"/>
          <a:lstStyle/>
          <a:p>
            <a:endParaRPr/>
          </a:p>
        </p:txBody>
      </p:sp>
      <p:sp>
        <p:nvSpPr>
          <p:cNvPr id="96" name="AutoShape 4"/>
          <p:cNvSpPr/>
          <p:nvPr/>
        </p:nvSpPr>
        <p:spPr>
          <a:xfrm>
            <a:off x="1152805" y="1045844"/>
            <a:ext cx="2419201" cy="1"/>
          </a:xfrm>
          <a:prstGeom prst="line">
            <a:avLst/>
          </a:prstGeom>
          <a:ln w="76200">
            <a:solidFill>
              <a:srgbClr val="33559E"/>
            </a:solidFill>
          </a:ln>
        </p:spPr>
        <p:txBody>
          <a:bodyPr lIns="45719" rIns="45719"/>
          <a:lstStyle/>
          <a:p>
            <a:endParaRPr/>
          </a:p>
        </p:txBody>
      </p:sp>
      <p:sp>
        <p:nvSpPr>
          <p:cNvPr id="97" name="Freeform 6"/>
          <p:cNvSpPr/>
          <p:nvPr/>
        </p:nvSpPr>
        <p:spPr>
          <a:xfrm>
            <a:off x="-1" y="-1"/>
            <a:ext cx="566215" cy="10692004"/>
          </a:xfrm>
          <a:prstGeom prst="rect">
            <a:avLst/>
          </a:prstGeom>
          <a:solidFill>
            <a:srgbClr val="E94A34"/>
          </a:solidFill>
          <a:ln w="12700">
            <a:miter lim="400000"/>
          </a:ln>
        </p:spPr>
        <p:txBody>
          <a:bodyPr lIns="45719" rIns="45719"/>
          <a:lstStyle/>
          <a:p>
            <a:endParaRPr/>
          </a:p>
        </p:txBody>
      </p:sp>
      <p:sp>
        <p:nvSpPr>
          <p:cNvPr id="98" name="Freeform 9"/>
          <p:cNvSpPr/>
          <p:nvPr/>
        </p:nvSpPr>
        <p:spPr>
          <a:xfrm rot="5400000">
            <a:off x="-2878242" y="2070322"/>
            <a:ext cx="6322698" cy="566215"/>
          </a:xfrm>
          <a:custGeom>
            <a:avLst/>
            <a:gdLst/>
            <a:ahLst/>
            <a:cxnLst>
              <a:cxn ang="0">
                <a:pos x="wd2" y="hd2"/>
              </a:cxn>
              <a:cxn ang="5400000">
                <a:pos x="wd2" y="hd2"/>
              </a:cxn>
              <a:cxn ang="10800000">
                <a:pos x="wd2" y="hd2"/>
              </a:cxn>
              <a:cxn ang="16200000">
                <a:pos x="wd2" y="hd2"/>
              </a:cxn>
            </a:cxnLst>
            <a:rect l="0" t="0" r="r" b="b"/>
            <a:pathLst>
              <a:path w="21600" h="21600" extrusionOk="0">
                <a:moveTo>
                  <a:pt x="19663" y="0"/>
                </a:moveTo>
                <a:lnTo>
                  <a:pt x="0" y="0"/>
                </a:lnTo>
                <a:lnTo>
                  <a:pt x="1937" y="21600"/>
                </a:lnTo>
                <a:lnTo>
                  <a:pt x="21600" y="21600"/>
                </a:lnTo>
                <a:lnTo>
                  <a:pt x="19663" y="0"/>
                </a:lnTo>
                <a:close/>
              </a:path>
            </a:pathLst>
          </a:custGeom>
          <a:solidFill>
            <a:srgbClr val="224B6A"/>
          </a:solidFill>
          <a:ln w="12700">
            <a:miter lim="400000"/>
          </a:ln>
        </p:spPr>
        <p:txBody>
          <a:bodyPr lIns="45719" rIns="45719"/>
          <a:lstStyle/>
          <a:p>
            <a:endParaRPr/>
          </a:p>
        </p:txBody>
      </p:sp>
      <p:sp>
        <p:nvSpPr>
          <p:cNvPr id="99" name="Freeform 11"/>
          <p:cNvSpPr/>
          <p:nvPr/>
        </p:nvSpPr>
        <p:spPr>
          <a:xfrm>
            <a:off x="4168918" y="1431601"/>
            <a:ext cx="2345808" cy="1418813"/>
          </a:xfrm>
          <a:prstGeom prst="rect">
            <a:avLst/>
          </a:prstGeom>
          <a:blipFill>
            <a:blip r:embed="rId3"/>
            <a:stretch>
              <a:fillRect/>
            </a:stretch>
          </a:blipFill>
          <a:ln w="12700">
            <a:miter lim="400000"/>
          </a:ln>
        </p:spPr>
        <p:txBody>
          <a:bodyPr lIns="45719" rIns="45719"/>
          <a:lstStyle/>
          <a:p>
            <a:endParaRPr/>
          </a:p>
        </p:txBody>
      </p:sp>
      <p:sp>
        <p:nvSpPr>
          <p:cNvPr id="100" name="Freeform 12"/>
          <p:cNvSpPr/>
          <p:nvPr/>
        </p:nvSpPr>
        <p:spPr>
          <a:xfrm>
            <a:off x="1648575" y="1555560"/>
            <a:ext cx="2131425" cy="1170895"/>
          </a:xfrm>
          <a:prstGeom prst="rect">
            <a:avLst/>
          </a:prstGeom>
          <a:blipFill>
            <a:blip r:embed="rId3"/>
            <a:stretch>
              <a:fillRect/>
            </a:stretch>
          </a:blipFill>
          <a:ln w="12700">
            <a:miter lim="400000"/>
          </a:ln>
        </p:spPr>
        <p:txBody>
          <a:bodyPr lIns="45719" rIns="45719"/>
          <a:lstStyle/>
          <a:p>
            <a:endParaRPr/>
          </a:p>
        </p:txBody>
      </p:sp>
      <p:sp>
        <p:nvSpPr>
          <p:cNvPr id="101" name="TextBox 13"/>
          <p:cNvSpPr txBox="1"/>
          <p:nvPr/>
        </p:nvSpPr>
        <p:spPr>
          <a:xfrm>
            <a:off x="1096775" y="4052370"/>
            <a:ext cx="5801254" cy="12065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ctr">
              <a:lnSpc>
                <a:spcPts val="3900"/>
              </a:lnSpc>
              <a:defRPr sz="2700" b="1">
                <a:solidFill>
                  <a:srgbClr val="224B6A"/>
                </a:solidFill>
                <a:latin typeface="Montserrat Bold"/>
                <a:ea typeface="Montserrat Bold"/>
                <a:cs typeface="Montserrat Bold"/>
                <a:sym typeface="Montserrat Bold"/>
              </a:defRPr>
            </a:lvl1pPr>
          </a:lstStyle>
          <a:p>
            <a:r>
              <a:t>International Day of the Girl Child Youth Workshop October 2025</a:t>
            </a:r>
            <a:endParaRPr b="0"/>
          </a:p>
        </p:txBody>
      </p:sp>
      <p:sp>
        <p:nvSpPr>
          <p:cNvPr id="102" name="AutoShape 14"/>
          <p:cNvSpPr/>
          <p:nvPr/>
        </p:nvSpPr>
        <p:spPr>
          <a:xfrm>
            <a:off x="1699718" y="9690428"/>
            <a:ext cx="5254393" cy="1"/>
          </a:xfrm>
          <a:prstGeom prst="line">
            <a:avLst/>
          </a:prstGeom>
          <a:ln>
            <a:solidFill>
              <a:srgbClr val="33559E"/>
            </a:solidFill>
          </a:ln>
        </p:spPr>
        <p:txBody>
          <a:bodyPr lIns="45719" rIns="45719"/>
          <a:lstStyle/>
          <a:p>
            <a:endParaRPr/>
          </a:p>
        </p:txBody>
      </p:sp>
      <p:sp>
        <p:nvSpPr>
          <p:cNvPr id="103" name="AutoShape 15"/>
          <p:cNvSpPr/>
          <p:nvPr/>
        </p:nvSpPr>
        <p:spPr>
          <a:xfrm>
            <a:off x="1096775" y="9693781"/>
            <a:ext cx="2419202" cy="1"/>
          </a:xfrm>
          <a:prstGeom prst="line">
            <a:avLst/>
          </a:prstGeom>
          <a:ln w="76200">
            <a:solidFill>
              <a:srgbClr val="33559E"/>
            </a:solidFill>
          </a:ln>
        </p:spPr>
        <p:txBody>
          <a:bodyPr lIns="45719" rIns="45719"/>
          <a:lstStyle/>
          <a:p>
            <a:endParaRPr/>
          </a:p>
        </p:txBody>
      </p:sp>
      <p:sp>
        <p:nvSpPr>
          <p:cNvPr id="104" name="TextBox 16"/>
          <p:cNvSpPr txBox="1"/>
          <p:nvPr/>
        </p:nvSpPr>
        <p:spPr>
          <a:xfrm>
            <a:off x="936709" y="6197034"/>
            <a:ext cx="6121386" cy="10811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2900"/>
              </a:lnSpc>
            </a:pPr>
            <a:endParaRPr dirty="0"/>
          </a:p>
          <a:p>
            <a:pPr algn="ctr">
              <a:lnSpc>
                <a:spcPts val="2900"/>
              </a:lnSpc>
              <a:defRPr sz="2000" i="1">
                <a:latin typeface="Montserrat Italics"/>
                <a:ea typeface="Montserrat Italics"/>
                <a:cs typeface="Montserrat Italics"/>
                <a:sym typeface="Montserrat Italics"/>
              </a:defRPr>
            </a:pPr>
            <a:r>
              <a:rPr dirty="0"/>
              <a:t>A Guide for Civil Society </a:t>
            </a:r>
            <a:r>
              <a:rPr dirty="0" err="1"/>
              <a:t>Organizations:Volunteering</a:t>
            </a:r>
            <a:r>
              <a:rPr dirty="0"/>
              <a:t> </a:t>
            </a:r>
            <a:r>
              <a:rPr dirty="0" smtClean="0"/>
              <a:t>for </a:t>
            </a:r>
            <a:r>
              <a:rPr lang="tr-TR" sz="2000" b="1" i="1" dirty="0">
                <a:sym typeface="Montserrat Italics"/>
              </a:rPr>
              <a:t> </a:t>
            </a:r>
            <a:r>
              <a:rPr lang="en-US" sz="2000" b="1" i="1" dirty="0" smtClean="0">
                <a:sym typeface="Montserrat Italics"/>
              </a:rPr>
              <a:t>Empowered </a:t>
            </a:r>
            <a:r>
              <a:rPr lang="en-US" sz="2000" b="1" i="1" dirty="0">
                <a:sym typeface="Montserrat Italics"/>
              </a:rPr>
              <a:t>Girls, Empowered </a:t>
            </a:r>
            <a:r>
              <a:rPr lang="en-US" sz="2000" b="1" i="1" dirty="0" smtClean="0">
                <a:sym typeface="Montserrat Italics"/>
              </a:rPr>
              <a:t>Future</a:t>
            </a:r>
            <a:r>
              <a:rPr lang="tr-TR" sz="2000" b="1" i="1" dirty="0" smtClean="0">
                <a:sym typeface="Montserrat Italics"/>
              </a:rPr>
              <a:t>s</a:t>
            </a:r>
            <a:endParaRPr b="1"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Freeform 2"/>
          <p:cNvSpPr/>
          <p:nvPr/>
        </p:nvSpPr>
        <p:spPr>
          <a:xfrm>
            <a:off x="0" y="-1"/>
            <a:ext cx="7560000" cy="10872649"/>
          </a:xfrm>
          <a:prstGeom prst="rect">
            <a:avLst/>
          </a:prstGeom>
          <a:blipFill>
            <a:blip r:embed="rId2"/>
            <a:stretch>
              <a:fillRect/>
            </a:stretch>
          </a:blipFill>
          <a:ln w="12700">
            <a:miter lim="400000"/>
          </a:ln>
        </p:spPr>
        <p:txBody>
          <a:bodyPr lIns="45719" rIns="45719"/>
          <a:lstStyle/>
          <a:p>
            <a:endParaRPr/>
          </a:p>
        </p:txBody>
      </p:sp>
      <p:sp>
        <p:nvSpPr>
          <p:cNvPr id="107" name="AutoShape 3"/>
          <p:cNvSpPr/>
          <p:nvPr/>
        </p:nvSpPr>
        <p:spPr>
          <a:xfrm>
            <a:off x="1755748" y="1672886"/>
            <a:ext cx="5254392" cy="1"/>
          </a:xfrm>
          <a:prstGeom prst="line">
            <a:avLst/>
          </a:prstGeom>
          <a:ln>
            <a:solidFill>
              <a:srgbClr val="33559E"/>
            </a:solidFill>
          </a:ln>
        </p:spPr>
        <p:txBody>
          <a:bodyPr lIns="45719" rIns="45719"/>
          <a:lstStyle/>
          <a:p>
            <a:endParaRPr/>
          </a:p>
        </p:txBody>
      </p:sp>
      <p:sp>
        <p:nvSpPr>
          <p:cNvPr id="108" name="AutoShape 4"/>
          <p:cNvSpPr/>
          <p:nvPr/>
        </p:nvSpPr>
        <p:spPr>
          <a:xfrm>
            <a:off x="1152805" y="1676238"/>
            <a:ext cx="2419201" cy="1"/>
          </a:xfrm>
          <a:prstGeom prst="line">
            <a:avLst/>
          </a:prstGeom>
          <a:ln w="76200">
            <a:solidFill>
              <a:srgbClr val="33559E"/>
            </a:solidFill>
          </a:ln>
        </p:spPr>
        <p:txBody>
          <a:bodyPr lIns="45719" rIns="45719"/>
          <a:lstStyle/>
          <a:p>
            <a:endParaRPr/>
          </a:p>
        </p:txBody>
      </p:sp>
      <p:sp>
        <p:nvSpPr>
          <p:cNvPr id="109" name="Freeform 6"/>
          <p:cNvSpPr/>
          <p:nvPr/>
        </p:nvSpPr>
        <p:spPr>
          <a:xfrm>
            <a:off x="-1" y="-1"/>
            <a:ext cx="566215" cy="10692004"/>
          </a:xfrm>
          <a:prstGeom prst="rect">
            <a:avLst/>
          </a:prstGeom>
          <a:solidFill>
            <a:srgbClr val="E94A34"/>
          </a:solidFill>
          <a:ln w="12700">
            <a:miter lim="400000"/>
          </a:ln>
        </p:spPr>
        <p:txBody>
          <a:bodyPr lIns="45719" rIns="45719"/>
          <a:lstStyle/>
          <a:p>
            <a:endParaRPr/>
          </a:p>
        </p:txBody>
      </p:sp>
      <p:sp>
        <p:nvSpPr>
          <p:cNvPr id="110" name="Freeform 9"/>
          <p:cNvSpPr/>
          <p:nvPr/>
        </p:nvSpPr>
        <p:spPr>
          <a:xfrm rot="5400000">
            <a:off x="-2878242" y="2070322"/>
            <a:ext cx="6322698" cy="566215"/>
          </a:xfrm>
          <a:custGeom>
            <a:avLst/>
            <a:gdLst/>
            <a:ahLst/>
            <a:cxnLst>
              <a:cxn ang="0">
                <a:pos x="wd2" y="hd2"/>
              </a:cxn>
              <a:cxn ang="5400000">
                <a:pos x="wd2" y="hd2"/>
              </a:cxn>
              <a:cxn ang="10800000">
                <a:pos x="wd2" y="hd2"/>
              </a:cxn>
              <a:cxn ang="16200000">
                <a:pos x="wd2" y="hd2"/>
              </a:cxn>
            </a:cxnLst>
            <a:rect l="0" t="0" r="r" b="b"/>
            <a:pathLst>
              <a:path w="21600" h="21600" extrusionOk="0">
                <a:moveTo>
                  <a:pt x="19663" y="0"/>
                </a:moveTo>
                <a:lnTo>
                  <a:pt x="0" y="0"/>
                </a:lnTo>
                <a:lnTo>
                  <a:pt x="1937" y="21600"/>
                </a:lnTo>
                <a:lnTo>
                  <a:pt x="21600" y="21600"/>
                </a:lnTo>
                <a:lnTo>
                  <a:pt x="19663" y="0"/>
                </a:lnTo>
                <a:close/>
              </a:path>
            </a:pathLst>
          </a:custGeom>
          <a:solidFill>
            <a:srgbClr val="224B6A"/>
          </a:solidFill>
          <a:ln w="12700">
            <a:miter lim="400000"/>
          </a:ln>
        </p:spPr>
        <p:txBody>
          <a:bodyPr lIns="45719" rIns="45719"/>
          <a:lstStyle/>
          <a:p>
            <a:endParaRPr/>
          </a:p>
        </p:txBody>
      </p:sp>
      <p:sp>
        <p:nvSpPr>
          <p:cNvPr id="111" name="TextBox 11"/>
          <p:cNvSpPr txBox="1"/>
          <p:nvPr/>
        </p:nvSpPr>
        <p:spPr>
          <a:xfrm>
            <a:off x="1152805" y="3311469"/>
            <a:ext cx="5857334" cy="43345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just">
              <a:lnSpc>
                <a:spcPts val="2000"/>
              </a:lnSpc>
              <a:defRPr sz="1400" b="1" i="1">
                <a:latin typeface="Montserrat Bold Italics"/>
                <a:ea typeface="Montserrat Bold Italics"/>
                <a:cs typeface="Montserrat Bold Italics"/>
                <a:sym typeface="Montserrat Bold Italics"/>
              </a:defRPr>
            </a:pPr>
            <a:r>
              <a:rPr dirty="0"/>
              <a:t>Foreword</a:t>
            </a:r>
          </a:p>
          <a:p>
            <a:pPr algn="just">
              <a:lnSpc>
                <a:spcPts val="1700"/>
              </a:lnSpc>
            </a:pPr>
            <a:endParaRPr dirty="0"/>
          </a:p>
          <a:p>
            <a:pPr algn="just">
              <a:defRPr sz="1200">
                <a:latin typeface="Arial"/>
                <a:ea typeface="Arial"/>
                <a:cs typeface="Arial"/>
                <a:sym typeface="Arial"/>
              </a:defRPr>
            </a:pPr>
            <a:r>
              <a:rPr dirty="0"/>
              <a:t>As the </a:t>
            </a:r>
            <a:r>
              <a:rPr b="1" dirty="0"/>
              <a:t>Aydın </a:t>
            </a:r>
            <a:r>
              <a:rPr b="1" dirty="0" err="1"/>
              <a:t>Doğan</a:t>
            </a:r>
            <a:r>
              <a:rPr b="1" dirty="0"/>
              <a:t> Foundation</a:t>
            </a:r>
            <a:r>
              <a:rPr dirty="0"/>
              <a:t>, we organized a </a:t>
            </a:r>
            <a:r>
              <a:rPr b="1" dirty="0"/>
              <a:t>Youth Workshop</a:t>
            </a:r>
            <a:r>
              <a:rPr dirty="0"/>
              <a:t> in collaboration with </a:t>
            </a:r>
            <a:r>
              <a:rPr b="1" dirty="0"/>
              <a:t>UNICEF</a:t>
            </a:r>
            <a:r>
              <a:rPr dirty="0"/>
              <a:t> as part of the </a:t>
            </a:r>
            <a:r>
              <a:rPr b="1" dirty="0"/>
              <a:t>2025 International Day of the Girl Child</a:t>
            </a:r>
            <a:r>
              <a:rPr dirty="0"/>
              <a:t>. During the workshop, young volunteers from different provinces came together to share their ideas on the empowerment of girls, gender equality, and the importance of volunteering for society.</a:t>
            </a:r>
          </a:p>
          <a:p>
            <a:pPr algn="just" defTabSz="127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200">
                <a:solidFill>
                  <a:srgbClr val="111111"/>
                </a:solidFill>
                <a:latin typeface="Arial"/>
                <a:ea typeface="Arial"/>
                <a:cs typeface="Arial"/>
                <a:sym typeface="Arial"/>
              </a:defRPr>
            </a:pPr>
            <a:endParaRPr dirty="0"/>
          </a:p>
          <a:p>
            <a:pPr algn="just">
              <a:defRPr sz="1200">
                <a:latin typeface="Arial"/>
                <a:ea typeface="Arial"/>
                <a:cs typeface="Arial"/>
                <a:sym typeface="Arial"/>
              </a:defRPr>
            </a:pPr>
            <a:r>
              <a:rPr dirty="0"/>
              <a:t>As a result of this work, this guide titled </a:t>
            </a:r>
            <a:r>
              <a:rPr b="1" dirty="0"/>
              <a:t>“Volunteering </a:t>
            </a:r>
            <a:r>
              <a:rPr b="1" dirty="0" smtClean="0"/>
              <a:t>for</a:t>
            </a:r>
            <a:r>
              <a:rPr lang="tr-TR" sz="1200" b="1" dirty="0">
                <a:sym typeface="Arial"/>
              </a:rPr>
              <a:t> </a:t>
            </a:r>
            <a:r>
              <a:rPr lang="en-US" sz="1200" b="1" dirty="0" smtClean="0">
                <a:sym typeface="Arial"/>
              </a:rPr>
              <a:t>Empowered </a:t>
            </a:r>
            <a:r>
              <a:rPr lang="en-US" sz="1200" b="1" dirty="0">
                <a:sym typeface="Arial"/>
              </a:rPr>
              <a:t>Girls, Empowered </a:t>
            </a:r>
            <a:r>
              <a:rPr lang="en-US" sz="1200" b="1" dirty="0" smtClean="0">
                <a:sym typeface="Arial"/>
              </a:rPr>
              <a:t>Future</a:t>
            </a:r>
            <a:r>
              <a:rPr lang="tr-TR" sz="1200" b="1" dirty="0" smtClean="0">
                <a:sym typeface="Arial"/>
              </a:rPr>
              <a:t>s</a:t>
            </a:r>
            <a:r>
              <a:rPr b="1" dirty="0" smtClean="0"/>
              <a:t>”</a:t>
            </a:r>
            <a:r>
              <a:rPr dirty="0" smtClean="0"/>
              <a:t> </a:t>
            </a:r>
            <a:r>
              <a:rPr dirty="0"/>
              <a:t>addressed to civil society organizations, was prepared. The guide presents, from the perspective of young people, the value and impact of volunteering and how it can serve as a transformative force for civil society.</a:t>
            </a:r>
          </a:p>
          <a:p>
            <a:pPr algn="just">
              <a:defRPr sz="1200">
                <a:latin typeface="Arial"/>
                <a:ea typeface="Arial"/>
                <a:cs typeface="Arial"/>
                <a:sym typeface="Arial"/>
              </a:defRPr>
            </a:pPr>
            <a:endParaRPr dirty="0"/>
          </a:p>
          <a:p>
            <a:pPr algn="just">
              <a:defRPr sz="1200">
                <a:latin typeface="Arial"/>
                <a:ea typeface="Arial"/>
                <a:cs typeface="Arial"/>
                <a:sym typeface="Arial"/>
              </a:defRPr>
            </a:pPr>
            <a:r>
              <a:rPr dirty="0"/>
              <a:t>We hope that this guide will contribute to the work of civil society organizations, inspire young people on their volunteering journeys, and help us move together toward stronger tomorrows.</a:t>
            </a:r>
          </a:p>
          <a:p>
            <a:pPr algn="just">
              <a:lnSpc>
                <a:spcPts val="1700"/>
              </a:lnSpc>
            </a:pPr>
            <a:endParaRPr dirty="0"/>
          </a:p>
          <a:p>
            <a:pPr algn="just">
              <a:lnSpc>
                <a:spcPts val="1700"/>
              </a:lnSpc>
            </a:pPr>
            <a:endParaRPr dirty="0"/>
          </a:p>
          <a:p>
            <a:pPr algn="just">
              <a:lnSpc>
                <a:spcPts val="1900"/>
              </a:lnSpc>
            </a:pPr>
            <a:endParaRPr dirty="0"/>
          </a:p>
          <a:p>
            <a:pPr algn="just">
              <a:lnSpc>
                <a:spcPts val="1900"/>
              </a:lnSpc>
              <a:defRPr sz="1100">
                <a:latin typeface="Montserrat"/>
                <a:ea typeface="Montserrat"/>
                <a:cs typeface="Montserrat"/>
                <a:sym typeface="Montserrat"/>
              </a:defRPr>
            </a:pPr>
            <a:r>
              <a:rPr dirty="0"/>
              <a:t>  </a:t>
            </a:r>
          </a:p>
          <a:p>
            <a:pPr algn="just">
              <a:lnSpc>
                <a:spcPts val="1900"/>
              </a:lnSpc>
            </a:pPr>
            <a:endParaRPr dirty="0"/>
          </a:p>
        </p:txBody>
      </p:sp>
      <p:sp>
        <p:nvSpPr>
          <p:cNvPr id="112" name="Freeform 12"/>
          <p:cNvSpPr/>
          <p:nvPr/>
        </p:nvSpPr>
        <p:spPr>
          <a:xfrm>
            <a:off x="5477093" y="377236"/>
            <a:ext cx="1533045" cy="927232"/>
          </a:xfrm>
          <a:prstGeom prst="rect">
            <a:avLst/>
          </a:prstGeom>
          <a:blipFill>
            <a:blip r:embed="rId3"/>
            <a:stretch>
              <a:fillRect/>
            </a:stretch>
          </a:blipFill>
          <a:ln w="12700">
            <a:miter lim="400000"/>
          </a:ln>
        </p:spPr>
        <p:txBody>
          <a:bodyPr lIns="45719" rIns="45719"/>
          <a:lstStyle/>
          <a:p>
            <a:endParaRPr/>
          </a:p>
        </p:txBody>
      </p:sp>
      <p:sp>
        <p:nvSpPr>
          <p:cNvPr id="113" name="Freeform 13"/>
          <p:cNvSpPr/>
          <p:nvPr/>
        </p:nvSpPr>
        <p:spPr>
          <a:xfrm>
            <a:off x="1106817" y="495111"/>
            <a:ext cx="1473303" cy="809356"/>
          </a:xfrm>
          <a:prstGeom prst="rect">
            <a:avLst/>
          </a:prstGeom>
          <a:blipFill>
            <a:blip r:embed="rId3"/>
            <a:stretch>
              <a:fillRect/>
            </a:stretch>
          </a:blipFill>
          <a:ln w="12700">
            <a:miter lim="400000"/>
          </a:ln>
        </p:spPr>
        <p:txBody>
          <a:bodyPr lIns="45719" rIns="45719"/>
          <a:lstStyle/>
          <a:p>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Freeform 2"/>
          <p:cNvSpPr/>
          <p:nvPr/>
        </p:nvSpPr>
        <p:spPr>
          <a:xfrm>
            <a:off x="0" y="-1"/>
            <a:ext cx="7560000" cy="10872649"/>
          </a:xfrm>
          <a:prstGeom prst="rect">
            <a:avLst/>
          </a:prstGeom>
          <a:blipFill>
            <a:blip r:embed="rId2"/>
            <a:stretch>
              <a:fillRect/>
            </a:stretch>
          </a:blipFill>
          <a:ln w="12700">
            <a:miter lim="400000"/>
          </a:ln>
        </p:spPr>
        <p:txBody>
          <a:bodyPr lIns="45719" rIns="45719"/>
          <a:lstStyle/>
          <a:p>
            <a:endParaRPr/>
          </a:p>
        </p:txBody>
      </p:sp>
      <p:sp>
        <p:nvSpPr>
          <p:cNvPr id="116" name="AutoShape 3"/>
          <p:cNvSpPr/>
          <p:nvPr/>
        </p:nvSpPr>
        <p:spPr>
          <a:xfrm>
            <a:off x="1755748" y="1672886"/>
            <a:ext cx="5254392" cy="1"/>
          </a:xfrm>
          <a:prstGeom prst="line">
            <a:avLst/>
          </a:prstGeom>
          <a:ln>
            <a:solidFill>
              <a:srgbClr val="33559E"/>
            </a:solidFill>
          </a:ln>
        </p:spPr>
        <p:txBody>
          <a:bodyPr lIns="45719" rIns="45719"/>
          <a:lstStyle/>
          <a:p>
            <a:endParaRPr/>
          </a:p>
        </p:txBody>
      </p:sp>
      <p:sp>
        <p:nvSpPr>
          <p:cNvPr id="117" name="AutoShape 4"/>
          <p:cNvSpPr/>
          <p:nvPr/>
        </p:nvSpPr>
        <p:spPr>
          <a:xfrm>
            <a:off x="1152805" y="1676238"/>
            <a:ext cx="2419201" cy="1"/>
          </a:xfrm>
          <a:prstGeom prst="line">
            <a:avLst/>
          </a:prstGeom>
          <a:ln w="76200">
            <a:solidFill>
              <a:srgbClr val="33559E"/>
            </a:solidFill>
          </a:ln>
        </p:spPr>
        <p:txBody>
          <a:bodyPr lIns="45719" rIns="45719"/>
          <a:lstStyle/>
          <a:p>
            <a:endParaRPr/>
          </a:p>
        </p:txBody>
      </p:sp>
      <p:sp>
        <p:nvSpPr>
          <p:cNvPr id="118" name="Freeform 6"/>
          <p:cNvSpPr/>
          <p:nvPr/>
        </p:nvSpPr>
        <p:spPr>
          <a:xfrm>
            <a:off x="-1" y="-1"/>
            <a:ext cx="566215" cy="10692004"/>
          </a:xfrm>
          <a:prstGeom prst="rect">
            <a:avLst/>
          </a:prstGeom>
          <a:solidFill>
            <a:srgbClr val="E94A34"/>
          </a:solidFill>
          <a:ln w="12700">
            <a:miter lim="400000"/>
          </a:ln>
        </p:spPr>
        <p:txBody>
          <a:bodyPr lIns="45719" rIns="45719"/>
          <a:lstStyle/>
          <a:p>
            <a:endParaRPr/>
          </a:p>
        </p:txBody>
      </p:sp>
      <p:sp>
        <p:nvSpPr>
          <p:cNvPr id="119" name="Freeform 9"/>
          <p:cNvSpPr/>
          <p:nvPr/>
        </p:nvSpPr>
        <p:spPr>
          <a:xfrm rot="5400000">
            <a:off x="-2878242" y="2070322"/>
            <a:ext cx="6322698" cy="566215"/>
          </a:xfrm>
          <a:custGeom>
            <a:avLst/>
            <a:gdLst/>
            <a:ahLst/>
            <a:cxnLst>
              <a:cxn ang="0">
                <a:pos x="wd2" y="hd2"/>
              </a:cxn>
              <a:cxn ang="5400000">
                <a:pos x="wd2" y="hd2"/>
              </a:cxn>
              <a:cxn ang="10800000">
                <a:pos x="wd2" y="hd2"/>
              </a:cxn>
              <a:cxn ang="16200000">
                <a:pos x="wd2" y="hd2"/>
              </a:cxn>
            </a:cxnLst>
            <a:rect l="0" t="0" r="r" b="b"/>
            <a:pathLst>
              <a:path w="21600" h="21600" extrusionOk="0">
                <a:moveTo>
                  <a:pt x="19663" y="0"/>
                </a:moveTo>
                <a:lnTo>
                  <a:pt x="0" y="0"/>
                </a:lnTo>
                <a:lnTo>
                  <a:pt x="1937" y="21600"/>
                </a:lnTo>
                <a:lnTo>
                  <a:pt x="21600" y="21600"/>
                </a:lnTo>
                <a:lnTo>
                  <a:pt x="19663" y="0"/>
                </a:lnTo>
                <a:close/>
              </a:path>
            </a:pathLst>
          </a:custGeom>
          <a:solidFill>
            <a:srgbClr val="224B6A"/>
          </a:solidFill>
          <a:ln w="12700">
            <a:miter lim="400000"/>
          </a:ln>
        </p:spPr>
        <p:txBody>
          <a:bodyPr lIns="45719" rIns="45719"/>
          <a:lstStyle/>
          <a:p>
            <a:endParaRPr/>
          </a:p>
        </p:txBody>
      </p:sp>
      <p:sp>
        <p:nvSpPr>
          <p:cNvPr id="120" name="TextBox 11"/>
          <p:cNvSpPr txBox="1"/>
          <p:nvPr/>
        </p:nvSpPr>
        <p:spPr>
          <a:xfrm>
            <a:off x="1152805" y="2281846"/>
            <a:ext cx="5857334" cy="70396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just">
              <a:lnSpc>
                <a:spcPts val="1700"/>
              </a:lnSpc>
              <a:defRPr sz="1200" b="1">
                <a:latin typeface="Montserrat Bold"/>
                <a:ea typeface="Montserrat Bold"/>
                <a:cs typeface="Montserrat Bold"/>
                <a:sym typeface="Montserrat Bold"/>
              </a:defRPr>
            </a:pPr>
            <a:r>
              <a:rPr dirty="0"/>
              <a:t>Background</a:t>
            </a:r>
          </a:p>
          <a:p>
            <a:pPr algn="just">
              <a:lnSpc>
                <a:spcPts val="1600"/>
              </a:lnSpc>
            </a:pPr>
            <a:endParaRPr dirty="0"/>
          </a:p>
          <a:p>
            <a:pPr algn="just">
              <a:lnSpc>
                <a:spcPts val="1600"/>
              </a:lnSpc>
              <a:defRPr sz="1100">
                <a:latin typeface="Montserrat"/>
                <a:ea typeface="Montserrat"/>
                <a:cs typeface="Montserrat"/>
                <a:sym typeface="Montserrat"/>
              </a:defRPr>
            </a:pPr>
            <a:r>
              <a:rPr dirty="0"/>
              <a:t>In preparation for the </a:t>
            </a:r>
            <a:r>
              <a:rPr b="1" dirty="0"/>
              <a:t>2025 International Day of the Girl Child Conference</a:t>
            </a:r>
            <a:r>
              <a:rPr dirty="0"/>
              <a:t>, </a:t>
            </a:r>
            <a:r>
              <a:rPr b="1" dirty="0"/>
              <a:t>48 young people</a:t>
            </a:r>
            <a:r>
              <a:rPr dirty="0"/>
              <a:t> came together through a collaboration between the </a:t>
            </a:r>
            <a:r>
              <a:rPr b="1" dirty="0"/>
              <a:t>Aydın </a:t>
            </a:r>
            <a:r>
              <a:rPr b="1" dirty="0" err="1"/>
              <a:t>Doğan</a:t>
            </a:r>
            <a:r>
              <a:rPr b="1" dirty="0"/>
              <a:t> Foundation</a:t>
            </a:r>
            <a:r>
              <a:rPr dirty="0"/>
              <a:t> and </a:t>
            </a:r>
            <a:r>
              <a:rPr b="1" dirty="0"/>
              <a:t>UNICEF</a:t>
            </a:r>
            <a:r>
              <a:rPr dirty="0"/>
              <a:t> to work on issues related to volunteering and the empowerment of girls. Following two days of joint discussions and activities, this guide was collectively prepared by young volunteers to help make volunteering processes within </a:t>
            </a:r>
            <a:r>
              <a:rPr b="1" dirty="0"/>
              <a:t>civil society organizations (CSOs)</a:t>
            </a:r>
            <a:r>
              <a:rPr dirty="0"/>
              <a:t> easier and more effective. </a:t>
            </a:r>
          </a:p>
          <a:p>
            <a:pPr algn="just">
              <a:lnSpc>
                <a:spcPts val="1600"/>
              </a:lnSpc>
            </a:pPr>
            <a:endParaRPr dirty="0"/>
          </a:p>
          <a:p>
            <a:pPr algn="just">
              <a:lnSpc>
                <a:spcPts val="1600"/>
              </a:lnSpc>
              <a:defRPr sz="1100">
                <a:latin typeface="Montserrat"/>
                <a:ea typeface="Montserrat"/>
                <a:cs typeface="Montserrat"/>
                <a:sym typeface="Montserrat"/>
              </a:defRPr>
            </a:pPr>
            <a:r>
              <a:rPr dirty="0"/>
              <a:t>The aim of the guide is to help volunteers quickly adapt to the process, support the strategic decisions of civil society organizations, organize volunteer activities, and prevent the repetition of similar mistakes by learning from past experiences. In short, this guide has been prepared to provide guidance both for civil society organizations that work with volunteers and for volunteers themselves. </a:t>
            </a:r>
          </a:p>
          <a:p>
            <a:pPr algn="just">
              <a:lnSpc>
                <a:spcPts val="1600"/>
              </a:lnSpc>
            </a:pPr>
            <a:endParaRPr dirty="0"/>
          </a:p>
          <a:p>
            <a:pPr algn="just">
              <a:lnSpc>
                <a:spcPts val="1600"/>
              </a:lnSpc>
              <a:defRPr sz="1100">
                <a:latin typeface="Montserrat"/>
                <a:ea typeface="Montserrat"/>
                <a:cs typeface="Montserrat"/>
                <a:sym typeface="Montserrat"/>
              </a:defRPr>
            </a:pPr>
            <a:r>
              <a:rPr dirty="0"/>
              <a:t>As the young people who prepared this volunteering guide, we recognize that </a:t>
            </a:r>
            <a:r>
              <a:rPr b="1" dirty="0"/>
              <a:t>civil society</a:t>
            </a:r>
            <a:r>
              <a:rPr dirty="0"/>
              <a:t> brings individuals together to create social benefit and to develop solutions to social problems. We also believe that </a:t>
            </a:r>
            <a:r>
              <a:rPr b="1" dirty="0"/>
              <a:t>volunteering</a:t>
            </a:r>
            <a:r>
              <a:rPr dirty="0"/>
              <a:t>, beyond simply offering help, represents responsibility, solidarity, and contributing to society. </a:t>
            </a:r>
          </a:p>
          <a:p>
            <a:pPr algn="just">
              <a:lnSpc>
                <a:spcPts val="1600"/>
              </a:lnSpc>
            </a:pPr>
            <a:endParaRPr dirty="0"/>
          </a:p>
          <a:p>
            <a:pPr algn="just">
              <a:lnSpc>
                <a:spcPts val="1600"/>
              </a:lnSpc>
              <a:defRPr sz="1100" i="1">
                <a:latin typeface="Montserrat Italics"/>
                <a:ea typeface="Montserrat Italics"/>
                <a:cs typeface="Montserrat Italics"/>
                <a:sym typeface="Montserrat Italics"/>
              </a:defRPr>
            </a:pPr>
            <a:r>
              <a:rPr dirty="0"/>
              <a:t>Within this framework, we believe that the fundamental values of volunteering include: </a:t>
            </a:r>
          </a:p>
          <a:p>
            <a:pPr algn="just">
              <a:lnSpc>
                <a:spcPts val="1600"/>
              </a:lnSpc>
            </a:pPr>
            <a:endParaRPr dirty="0"/>
          </a:p>
          <a:p>
            <a:pPr algn="just">
              <a:lnSpc>
                <a:spcPts val="1600"/>
              </a:lnSpc>
              <a:defRPr sz="1100">
                <a:latin typeface="Montserrat Italics"/>
                <a:ea typeface="Montserrat Italics"/>
                <a:cs typeface="Montserrat Italics"/>
                <a:sym typeface="Montserrat Italics"/>
              </a:defRPr>
            </a:pPr>
            <a:r>
              <a:rPr dirty="0"/>
              <a:t>-</a:t>
            </a:r>
            <a:r>
              <a:rPr i="1" dirty="0"/>
              <a:t> equality,</a:t>
            </a:r>
          </a:p>
          <a:p>
            <a:pPr algn="just">
              <a:lnSpc>
                <a:spcPts val="1600"/>
              </a:lnSpc>
              <a:defRPr sz="1100" i="1">
                <a:latin typeface="Montserrat Italics"/>
                <a:ea typeface="Montserrat Italics"/>
                <a:cs typeface="Montserrat Italics"/>
                <a:sym typeface="Montserrat Italics"/>
              </a:defRPr>
            </a:pPr>
            <a:r>
              <a:rPr dirty="0"/>
              <a:t>- inclusiveness,</a:t>
            </a:r>
          </a:p>
          <a:p>
            <a:pPr marL="110289" indent="-110289" algn="just">
              <a:lnSpc>
                <a:spcPts val="1900"/>
              </a:lnSpc>
              <a:buSzPct val="100000"/>
              <a:buChar char="-"/>
              <a:defRPr sz="1100" i="1">
                <a:latin typeface="Montserrat"/>
                <a:ea typeface="Montserrat"/>
                <a:cs typeface="Montserrat"/>
                <a:sym typeface="Montserrat"/>
              </a:defRPr>
            </a:pPr>
            <a:r>
              <a:rPr dirty="0"/>
              <a:t>persistence,</a:t>
            </a:r>
          </a:p>
          <a:p>
            <a:pPr marL="110289" indent="-110289" algn="just">
              <a:lnSpc>
                <a:spcPts val="1900"/>
              </a:lnSpc>
              <a:buSzPct val="100000"/>
              <a:buChar char="-"/>
              <a:defRPr sz="1100" i="1">
                <a:latin typeface="Montserrat"/>
                <a:ea typeface="Montserrat"/>
                <a:cs typeface="Montserrat"/>
                <a:sym typeface="Montserrat"/>
              </a:defRPr>
            </a:pPr>
            <a:r>
              <a:rPr dirty="0"/>
              <a:t>advocacy, and</a:t>
            </a:r>
          </a:p>
          <a:p>
            <a:pPr marL="110289" indent="-110289" algn="just">
              <a:lnSpc>
                <a:spcPts val="1900"/>
              </a:lnSpc>
              <a:buSzPct val="100000"/>
              <a:buChar char="-"/>
              <a:defRPr sz="1100" i="1">
                <a:latin typeface="Montserrat"/>
                <a:ea typeface="Montserrat"/>
                <a:cs typeface="Montserrat"/>
                <a:sym typeface="Montserrat"/>
              </a:defRPr>
            </a:pPr>
            <a:r>
              <a:rPr dirty="0"/>
              <a:t>team work.</a:t>
            </a:r>
          </a:p>
          <a:p>
            <a:pPr algn="just">
              <a:lnSpc>
                <a:spcPts val="1900"/>
              </a:lnSpc>
              <a:defRPr sz="1100">
                <a:latin typeface="Montserrat"/>
                <a:ea typeface="Montserrat"/>
                <a:cs typeface="Montserrat"/>
                <a:sym typeface="Montserrat"/>
              </a:defRPr>
            </a:pPr>
            <a:endParaRPr dirty="0"/>
          </a:p>
          <a:p>
            <a:pPr algn="just">
              <a:lnSpc>
                <a:spcPts val="1900"/>
              </a:lnSpc>
              <a:defRPr sz="1100">
                <a:latin typeface="Montserrat"/>
                <a:ea typeface="Montserrat"/>
                <a:cs typeface="Montserrat"/>
                <a:sym typeface="Montserrat"/>
              </a:defRPr>
            </a:pPr>
            <a:r>
              <a:rPr dirty="0"/>
              <a:t>  </a:t>
            </a:r>
          </a:p>
          <a:p>
            <a:pPr algn="just">
              <a:lnSpc>
                <a:spcPts val="1900"/>
              </a:lnSpc>
            </a:pPr>
            <a:endParaRPr dirty="0"/>
          </a:p>
          <a:p>
            <a:pPr algn="just">
              <a:lnSpc>
                <a:spcPts val="1900"/>
              </a:lnSpc>
            </a:pPr>
            <a:endParaRPr dirty="0"/>
          </a:p>
          <a:p>
            <a:pPr algn="just">
              <a:lnSpc>
                <a:spcPts val="1900"/>
              </a:lnSpc>
              <a:defRPr sz="1100">
                <a:latin typeface="Montserrat"/>
                <a:ea typeface="Montserrat"/>
                <a:cs typeface="Montserrat"/>
                <a:sym typeface="Montserrat"/>
              </a:defRPr>
            </a:pPr>
            <a:endParaRPr dirty="0"/>
          </a:p>
        </p:txBody>
      </p:sp>
      <p:sp>
        <p:nvSpPr>
          <p:cNvPr id="121" name="Freeform 12"/>
          <p:cNvSpPr/>
          <p:nvPr/>
        </p:nvSpPr>
        <p:spPr>
          <a:xfrm>
            <a:off x="5477093" y="377236"/>
            <a:ext cx="1533045" cy="927232"/>
          </a:xfrm>
          <a:prstGeom prst="rect">
            <a:avLst/>
          </a:prstGeom>
          <a:blipFill>
            <a:blip r:embed="rId3"/>
            <a:stretch>
              <a:fillRect/>
            </a:stretch>
          </a:blipFill>
          <a:ln w="12700">
            <a:miter lim="400000"/>
          </a:ln>
        </p:spPr>
        <p:txBody>
          <a:bodyPr lIns="45719" rIns="45719"/>
          <a:lstStyle/>
          <a:p>
            <a:endParaRPr/>
          </a:p>
        </p:txBody>
      </p:sp>
      <p:sp>
        <p:nvSpPr>
          <p:cNvPr id="122" name="Freeform 13"/>
          <p:cNvSpPr/>
          <p:nvPr/>
        </p:nvSpPr>
        <p:spPr>
          <a:xfrm>
            <a:off x="1106817" y="495111"/>
            <a:ext cx="1473303" cy="809356"/>
          </a:xfrm>
          <a:prstGeom prst="rect">
            <a:avLst/>
          </a:prstGeom>
          <a:blipFill>
            <a:blip r:embed="rId3"/>
            <a:stretch>
              <a:fillRect/>
            </a:stretch>
          </a:blipFill>
          <a:ln w="12700">
            <a:miter lim="400000"/>
          </a:ln>
        </p:spPr>
        <p:txBody>
          <a:bodyPr lIns="45719" rIns="45719"/>
          <a:lstStyle/>
          <a:p>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Freeform 2"/>
          <p:cNvSpPr/>
          <p:nvPr/>
        </p:nvSpPr>
        <p:spPr>
          <a:xfrm>
            <a:off x="0" y="-90324"/>
            <a:ext cx="7560000" cy="10872648"/>
          </a:xfrm>
          <a:prstGeom prst="rect">
            <a:avLst/>
          </a:prstGeom>
          <a:blipFill>
            <a:blip r:embed="rId2"/>
            <a:stretch>
              <a:fillRect/>
            </a:stretch>
          </a:blipFill>
          <a:ln w="12700">
            <a:miter lim="400000"/>
          </a:ln>
        </p:spPr>
        <p:txBody>
          <a:bodyPr lIns="45719" rIns="45719"/>
          <a:lstStyle/>
          <a:p>
            <a:endParaRPr/>
          </a:p>
        </p:txBody>
      </p:sp>
      <p:sp>
        <p:nvSpPr>
          <p:cNvPr id="125" name="AutoShape 3"/>
          <p:cNvSpPr/>
          <p:nvPr/>
        </p:nvSpPr>
        <p:spPr>
          <a:xfrm>
            <a:off x="1755748" y="1672886"/>
            <a:ext cx="5254392" cy="1"/>
          </a:xfrm>
          <a:prstGeom prst="line">
            <a:avLst/>
          </a:prstGeom>
          <a:ln>
            <a:solidFill>
              <a:srgbClr val="33559E"/>
            </a:solidFill>
          </a:ln>
        </p:spPr>
        <p:txBody>
          <a:bodyPr lIns="45719" rIns="45719"/>
          <a:lstStyle/>
          <a:p>
            <a:endParaRPr/>
          </a:p>
        </p:txBody>
      </p:sp>
      <p:sp>
        <p:nvSpPr>
          <p:cNvPr id="126" name="AutoShape 4"/>
          <p:cNvSpPr/>
          <p:nvPr/>
        </p:nvSpPr>
        <p:spPr>
          <a:xfrm>
            <a:off x="1152805" y="1676238"/>
            <a:ext cx="2419201" cy="1"/>
          </a:xfrm>
          <a:prstGeom prst="line">
            <a:avLst/>
          </a:prstGeom>
          <a:ln w="76200">
            <a:solidFill>
              <a:srgbClr val="33559E"/>
            </a:solidFill>
          </a:ln>
        </p:spPr>
        <p:txBody>
          <a:bodyPr lIns="45719" rIns="45719"/>
          <a:lstStyle/>
          <a:p>
            <a:endParaRPr/>
          </a:p>
        </p:txBody>
      </p:sp>
      <p:sp>
        <p:nvSpPr>
          <p:cNvPr id="127" name="Freeform 6"/>
          <p:cNvSpPr/>
          <p:nvPr/>
        </p:nvSpPr>
        <p:spPr>
          <a:xfrm>
            <a:off x="-1" y="-2"/>
            <a:ext cx="566215" cy="10782325"/>
          </a:xfrm>
          <a:prstGeom prst="rect">
            <a:avLst/>
          </a:prstGeom>
          <a:solidFill>
            <a:srgbClr val="E94A34"/>
          </a:solidFill>
          <a:ln w="12700">
            <a:miter lim="400000"/>
          </a:ln>
        </p:spPr>
        <p:txBody>
          <a:bodyPr lIns="45719" rIns="45719"/>
          <a:lstStyle/>
          <a:p>
            <a:endParaRPr/>
          </a:p>
        </p:txBody>
      </p:sp>
      <p:sp>
        <p:nvSpPr>
          <p:cNvPr id="128" name="Freeform 9"/>
          <p:cNvSpPr/>
          <p:nvPr/>
        </p:nvSpPr>
        <p:spPr>
          <a:xfrm rot="5400000">
            <a:off x="-2878242" y="2070322"/>
            <a:ext cx="6322698" cy="566215"/>
          </a:xfrm>
          <a:custGeom>
            <a:avLst/>
            <a:gdLst/>
            <a:ahLst/>
            <a:cxnLst>
              <a:cxn ang="0">
                <a:pos x="wd2" y="hd2"/>
              </a:cxn>
              <a:cxn ang="5400000">
                <a:pos x="wd2" y="hd2"/>
              </a:cxn>
              <a:cxn ang="10800000">
                <a:pos x="wd2" y="hd2"/>
              </a:cxn>
              <a:cxn ang="16200000">
                <a:pos x="wd2" y="hd2"/>
              </a:cxn>
            </a:cxnLst>
            <a:rect l="0" t="0" r="r" b="b"/>
            <a:pathLst>
              <a:path w="21600" h="21600" extrusionOk="0">
                <a:moveTo>
                  <a:pt x="19663" y="0"/>
                </a:moveTo>
                <a:lnTo>
                  <a:pt x="0" y="0"/>
                </a:lnTo>
                <a:lnTo>
                  <a:pt x="1937" y="21600"/>
                </a:lnTo>
                <a:lnTo>
                  <a:pt x="21600" y="21600"/>
                </a:lnTo>
                <a:lnTo>
                  <a:pt x="19663" y="0"/>
                </a:lnTo>
                <a:close/>
              </a:path>
            </a:pathLst>
          </a:custGeom>
          <a:solidFill>
            <a:srgbClr val="224B6A"/>
          </a:solidFill>
          <a:ln w="12700">
            <a:miter lim="400000"/>
          </a:ln>
        </p:spPr>
        <p:txBody>
          <a:bodyPr lIns="45719" rIns="45719"/>
          <a:lstStyle/>
          <a:p>
            <a:endParaRPr/>
          </a:p>
        </p:txBody>
      </p:sp>
      <p:sp>
        <p:nvSpPr>
          <p:cNvPr id="129" name="TextBox 14"/>
          <p:cNvSpPr txBox="1"/>
          <p:nvPr/>
        </p:nvSpPr>
        <p:spPr>
          <a:xfrm>
            <a:off x="1152805" y="2008598"/>
            <a:ext cx="5857334" cy="90843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just">
              <a:lnSpc>
                <a:spcPts val="1900"/>
              </a:lnSpc>
              <a:defRPr sz="1300" b="1">
                <a:latin typeface="Montserrat Bold"/>
                <a:ea typeface="Montserrat Bold"/>
                <a:cs typeface="Montserrat Bold"/>
                <a:sym typeface="Montserrat Bold"/>
              </a:defRPr>
            </a:pPr>
            <a:r>
              <a:t>Volunteer Mechanism for Civil Society Organizations</a:t>
            </a:r>
          </a:p>
          <a:p>
            <a:pPr algn="just">
              <a:lnSpc>
                <a:spcPts val="1700"/>
              </a:lnSpc>
            </a:pPr>
            <a:endParaRPr/>
          </a:p>
          <a:p>
            <a:pPr algn="just">
              <a:lnSpc>
                <a:spcPts val="1700"/>
              </a:lnSpc>
              <a:defRPr sz="1200" b="1" i="1">
                <a:latin typeface="Montserrat Bold Italics"/>
                <a:ea typeface="Montserrat Bold Italics"/>
                <a:cs typeface="Montserrat Bold Italics"/>
                <a:sym typeface="Montserrat Bold Italics"/>
              </a:defRPr>
            </a:pPr>
            <a:r>
              <a:t>   What kind of environment? </a:t>
            </a:r>
          </a:p>
          <a:p>
            <a:pPr algn="just">
              <a:lnSpc>
                <a:spcPts val="1600"/>
              </a:lnSpc>
            </a:pPr>
            <a:endParaRPr/>
          </a:p>
          <a:p>
            <a:pPr algn="just">
              <a:lnSpc>
                <a:spcPts val="1600"/>
              </a:lnSpc>
              <a:defRPr sz="1100">
                <a:latin typeface="Montserrat"/>
                <a:ea typeface="Montserrat"/>
                <a:cs typeface="Montserrat"/>
                <a:sym typeface="Montserrat"/>
              </a:defRPr>
            </a:pPr>
            <a:r>
              <a:t>To ensure an effective and meaningful volunteering process, a well-structured volunteer mechanism must be established. Such a mechanism can function properly in an environment where volunteers feel comfortable and safe, where diversity is respected, and where inclusivity and equality are upheld. Accordingly, the volunteer mechanism should be designed in a way that takes into account volunteers’ views and needs, and should provide an atmosphere where volunteers know they will not be judged and can work within a framework of respect, kindness, and tolerance.</a:t>
            </a:r>
          </a:p>
          <a:p>
            <a:pPr algn="just">
              <a:lnSpc>
                <a:spcPts val="1600"/>
              </a:lnSpc>
            </a:pPr>
            <a:endParaRPr/>
          </a:p>
          <a:p>
            <a:pPr algn="just">
              <a:lnSpc>
                <a:spcPts val="1700"/>
              </a:lnSpc>
              <a:defRPr sz="1200">
                <a:latin typeface="Montserrat"/>
                <a:ea typeface="Montserrat"/>
                <a:cs typeface="Montserrat"/>
                <a:sym typeface="Montserrat"/>
              </a:defRPr>
            </a:pPr>
            <a:r>
              <a:t>  </a:t>
            </a:r>
            <a:r>
              <a:rPr b="1" i="1">
                <a:latin typeface="Montserrat Bold Italics"/>
                <a:ea typeface="Montserrat Bold Italics"/>
                <a:cs typeface="Montserrat Bold Italics"/>
                <a:sym typeface="Montserrat Bold Italics"/>
              </a:rPr>
              <a:t>What should the volunteering process include? </a:t>
            </a:r>
          </a:p>
          <a:p>
            <a:pPr algn="just">
              <a:lnSpc>
                <a:spcPts val="1600"/>
              </a:lnSpc>
            </a:pPr>
            <a:endParaRPr b="1" i="1">
              <a:latin typeface="Montserrat Bold Italics"/>
              <a:ea typeface="Montserrat Bold Italics"/>
              <a:cs typeface="Montserrat Bold Italics"/>
              <a:sym typeface="Montserrat Bold Italics"/>
            </a:endParaRPr>
          </a:p>
          <a:p>
            <a:pPr algn="just">
              <a:lnSpc>
                <a:spcPts val="1600"/>
              </a:lnSpc>
              <a:defRPr sz="1100">
                <a:latin typeface="Montserrat"/>
                <a:ea typeface="Montserrat"/>
                <a:cs typeface="Montserrat"/>
                <a:sym typeface="Montserrat"/>
              </a:defRPr>
            </a:pPr>
            <a:r>
              <a:t>In order to support volunteers’ development and sustain their motivation, clear communication should be maintained with volunteers. They should be provided with detailed role descriptions, regularly informed about ongoing activities, offered mentorship support, and given training to strengthen their capacities. In addition, their skills development should be monitored and evaluated.</a:t>
            </a:r>
          </a:p>
          <a:p>
            <a:pPr algn="just">
              <a:lnSpc>
                <a:spcPts val="1600"/>
              </a:lnSpc>
            </a:pPr>
            <a:endParaRPr/>
          </a:p>
          <a:p>
            <a:pPr algn="just">
              <a:lnSpc>
                <a:spcPts val="1600"/>
              </a:lnSpc>
            </a:pPr>
            <a:endParaRPr/>
          </a:p>
          <a:p>
            <a:pPr algn="just">
              <a:lnSpc>
                <a:spcPts val="1700"/>
              </a:lnSpc>
              <a:defRPr sz="1200" b="1" i="1">
                <a:latin typeface="Montserrat Bold Italics"/>
                <a:ea typeface="Montserrat Bold Italics"/>
                <a:cs typeface="Montserrat Bold Italics"/>
                <a:sym typeface="Montserrat Bold Italics"/>
              </a:defRPr>
            </a:pPr>
            <a:r>
              <a:t>  How should trainings be organized? </a:t>
            </a:r>
          </a:p>
          <a:p>
            <a:pPr algn="just">
              <a:lnSpc>
                <a:spcPts val="1700"/>
              </a:lnSpc>
            </a:pPr>
            <a:endParaRPr/>
          </a:p>
          <a:p>
            <a:pPr algn="just">
              <a:lnSpc>
                <a:spcPts val="1600"/>
              </a:lnSpc>
              <a:defRPr sz="1100">
                <a:latin typeface="Montserrat"/>
                <a:ea typeface="Montserrat"/>
                <a:cs typeface="Montserrat"/>
                <a:sym typeface="Montserrat"/>
              </a:defRPr>
            </a:pPr>
            <a:r>
              <a:t>Training provided to volunteers should be structured in short, clear modules focusing on prioritized topics, and should be supported by interactive materials and practical exercises. Methods such as group discussions, role-playing activities, and project-based assignments should be used, while the learning process should be continuously supported with updates and additional resources. Moreover, in order to reach larger audiences, the </a:t>
            </a:r>
            <a:r>
              <a:rPr b="1"/>
              <a:t>peer-to-peer approach</a:t>
            </a:r>
            <a:r>
              <a:t> should also be used as an important tool.</a:t>
            </a:r>
          </a:p>
          <a:p>
            <a:pPr algn="just">
              <a:lnSpc>
                <a:spcPts val="1600"/>
              </a:lnSpc>
            </a:pPr>
            <a:endParaRPr/>
          </a:p>
          <a:p>
            <a:pPr algn="just">
              <a:lnSpc>
                <a:spcPts val="1700"/>
              </a:lnSpc>
            </a:pPr>
            <a:endParaRPr/>
          </a:p>
          <a:p>
            <a:pPr algn="just">
              <a:lnSpc>
                <a:spcPts val="1700"/>
              </a:lnSpc>
              <a:defRPr sz="1200" b="1" i="1">
                <a:latin typeface="Montserrat Bold Italics"/>
                <a:ea typeface="Montserrat Bold Italics"/>
                <a:cs typeface="Montserrat Bold Italics"/>
                <a:sym typeface="Montserrat Bold Italics"/>
              </a:defRPr>
            </a:pPr>
            <a:r>
              <a:t>  Volunteer Motivation and Participation in Decision-Making </a:t>
            </a:r>
          </a:p>
          <a:p>
            <a:pPr algn="just">
              <a:lnSpc>
                <a:spcPts val="1600"/>
              </a:lnSpc>
              <a:defRPr sz="1100">
                <a:latin typeface="Montserrat"/>
                <a:ea typeface="Montserrat"/>
                <a:cs typeface="Montserrat"/>
                <a:sym typeface="Montserrat"/>
              </a:defRPr>
            </a:pPr>
            <a:endParaRPr/>
          </a:p>
          <a:p>
            <a:pPr algn="just">
              <a:lnSpc>
                <a:spcPts val="1600"/>
              </a:lnSpc>
              <a:defRPr sz="1100">
                <a:latin typeface="Montserrat"/>
                <a:ea typeface="Montserrat"/>
                <a:cs typeface="Montserrat"/>
                <a:sym typeface="Montserrat"/>
              </a:defRPr>
            </a:pPr>
            <a:r>
              <a:t>Volunteers’ experiences should be taken into consideration and supported through mechanisms such as group leadership roles and coordination networks. In addition, creating </a:t>
            </a:r>
            <a:r>
              <a:rPr b="1"/>
              <a:t>volunteer skills maps</a:t>
            </a:r>
            <a:r>
              <a:t> that outline volunteers’ competencies can help organizations better understand their capabilities and match them with the most appropriate tasks.</a:t>
            </a:r>
          </a:p>
          <a:p>
            <a:pPr algn="just">
              <a:lnSpc>
                <a:spcPts val="1600"/>
              </a:lnSpc>
            </a:pPr>
            <a:endParaRPr/>
          </a:p>
          <a:p>
            <a:pPr algn="just">
              <a:lnSpc>
                <a:spcPts val="1600"/>
              </a:lnSpc>
            </a:pPr>
            <a:endParaRPr/>
          </a:p>
          <a:p>
            <a:pPr algn="just">
              <a:lnSpc>
                <a:spcPts val="1600"/>
              </a:lnSpc>
            </a:pPr>
            <a:endParaRPr/>
          </a:p>
          <a:p>
            <a:pPr algn="just">
              <a:lnSpc>
                <a:spcPts val="1600"/>
              </a:lnSpc>
            </a:pPr>
            <a:endParaRPr/>
          </a:p>
          <a:p>
            <a:pPr algn="just">
              <a:lnSpc>
                <a:spcPts val="1600"/>
              </a:lnSpc>
            </a:pPr>
            <a:endParaRPr/>
          </a:p>
          <a:p>
            <a:pPr algn="just">
              <a:lnSpc>
                <a:spcPts val="1600"/>
              </a:lnSpc>
            </a:pPr>
            <a:endParaRPr/>
          </a:p>
        </p:txBody>
      </p:sp>
      <p:sp>
        <p:nvSpPr>
          <p:cNvPr id="130" name="Freeform 24"/>
          <p:cNvSpPr/>
          <p:nvPr/>
        </p:nvSpPr>
        <p:spPr>
          <a:xfrm>
            <a:off x="5477357" y="387058"/>
            <a:ext cx="1533045" cy="927232"/>
          </a:xfrm>
          <a:prstGeom prst="rect">
            <a:avLst/>
          </a:prstGeom>
          <a:blipFill>
            <a:blip r:embed="rId3"/>
            <a:stretch>
              <a:fillRect/>
            </a:stretch>
          </a:blipFill>
          <a:ln w="12700">
            <a:miter lim="400000"/>
          </a:ln>
        </p:spPr>
        <p:txBody>
          <a:bodyPr lIns="45719" rIns="45719"/>
          <a:lstStyle/>
          <a:p>
            <a:endParaRPr/>
          </a:p>
        </p:txBody>
      </p:sp>
      <p:sp>
        <p:nvSpPr>
          <p:cNvPr id="131" name="Freeform 25"/>
          <p:cNvSpPr/>
          <p:nvPr/>
        </p:nvSpPr>
        <p:spPr>
          <a:xfrm>
            <a:off x="1107079" y="504934"/>
            <a:ext cx="1473303" cy="809356"/>
          </a:xfrm>
          <a:prstGeom prst="rect">
            <a:avLst/>
          </a:prstGeom>
          <a:blipFill>
            <a:blip r:embed="rId3"/>
            <a:stretch>
              <a:fillRect/>
            </a:stretch>
          </a:blipFill>
          <a:ln w="12700">
            <a:miter lim="400000"/>
          </a:ln>
        </p:spPr>
        <p:txBody>
          <a:bodyPr lIns="45719" rIns="45719"/>
          <a:lstStyle/>
          <a:p>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Freeform 2"/>
          <p:cNvSpPr/>
          <p:nvPr/>
        </p:nvSpPr>
        <p:spPr>
          <a:xfrm>
            <a:off x="0" y="-90324"/>
            <a:ext cx="7560000" cy="10872648"/>
          </a:xfrm>
          <a:prstGeom prst="rect">
            <a:avLst/>
          </a:prstGeom>
          <a:blipFill>
            <a:blip r:embed="rId2"/>
            <a:stretch>
              <a:fillRect/>
            </a:stretch>
          </a:blipFill>
          <a:ln w="12700">
            <a:miter lim="400000"/>
          </a:ln>
        </p:spPr>
        <p:txBody>
          <a:bodyPr lIns="45719" rIns="45719"/>
          <a:lstStyle/>
          <a:p>
            <a:endParaRPr/>
          </a:p>
        </p:txBody>
      </p:sp>
      <p:sp>
        <p:nvSpPr>
          <p:cNvPr id="134" name="AutoShape 3"/>
          <p:cNvSpPr/>
          <p:nvPr/>
        </p:nvSpPr>
        <p:spPr>
          <a:xfrm>
            <a:off x="1755748" y="1672886"/>
            <a:ext cx="5254392" cy="1"/>
          </a:xfrm>
          <a:prstGeom prst="line">
            <a:avLst/>
          </a:prstGeom>
          <a:ln>
            <a:solidFill>
              <a:srgbClr val="33559E"/>
            </a:solidFill>
          </a:ln>
        </p:spPr>
        <p:txBody>
          <a:bodyPr lIns="45719" rIns="45719"/>
          <a:lstStyle/>
          <a:p>
            <a:endParaRPr/>
          </a:p>
        </p:txBody>
      </p:sp>
      <p:sp>
        <p:nvSpPr>
          <p:cNvPr id="135" name="AutoShape 4"/>
          <p:cNvSpPr/>
          <p:nvPr/>
        </p:nvSpPr>
        <p:spPr>
          <a:xfrm>
            <a:off x="1152805" y="1676238"/>
            <a:ext cx="2419201" cy="1"/>
          </a:xfrm>
          <a:prstGeom prst="line">
            <a:avLst/>
          </a:prstGeom>
          <a:ln w="76200">
            <a:solidFill>
              <a:srgbClr val="33559E"/>
            </a:solidFill>
          </a:ln>
        </p:spPr>
        <p:txBody>
          <a:bodyPr lIns="45719" rIns="45719"/>
          <a:lstStyle/>
          <a:p>
            <a:endParaRPr/>
          </a:p>
        </p:txBody>
      </p:sp>
      <p:sp>
        <p:nvSpPr>
          <p:cNvPr id="136" name="Freeform 6"/>
          <p:cNvSpPr/>
          <p:nvPr/>
        </p:nvSpPr>
        <p:spPr>
          <a:xfrm>
            <a:off x="-1" y="-1"/>
            <a:ext cx="566215" cy="10692004"/>
          </a:xfrm>
          <a:prstGeom prst="rect">
            <a:avLst/>
          </a:prstGeom>
          <a:solidFill>
            <a:srgbClr val="E94A34"/>
          </a:solidFill>
          <a:ln w="12700">
            <a:miter lim="400000"/>
          </a:ln>
        </p:spPr>
        <p:txBody>
          <a:bodyPr lIns="45719" rIns="45719"/>
          <a:lstStyle/>
          <a:p>
            <a:endParaRPr/>
          </a:p>
        </p:txBody>
      </p:sp>
      <p:sp>
        <p:nvSpPr>
          <p:cNvPr id="137" name="Freeform 9"/>
          <p:cNvSpPr/>
          <p:nvPr/>
        </p:nvSpPr>
        <p:spPr>
          <a:xfrm rot="5400000">
            <a:off x="-2878242" y="2070322"/>
            <a:ext cx="6322698" cy="566215"/>
          </a:xfrm>
          <a:custGeom>
            <a:avLst/>
            <a:gdLst/>
            <a:ahLst/>
            <a:cxnLst>
              <a:cxn ang="0">
                <a:pos x="wd2" y="hd2"/>
              </a:cxn>
              <a:cxn ang="5400000">
                <a:pos x="wd2" y="hd2"/>
              </a:cxn>
              <a:cxn ang="10800000">
                <a:pos x="wd2" y="hd2"/>
              </a:cxn>
              <a:cxn ang="16200000">
                <a:pos x="wd2" y="hd2"/>
              </a:cxn>
            </a:cxnLst>
            <a:rect l="0" t="0" r="r" b="b"/>
            <a:pathLst>
              <a:path w="21600" h="21600" extrusionOk="0">
                <a:moveTo>
                  <a:pt x="19663" y="0"/>
                </a:moveTo>
                <a:lnTo>
                  <a:pt x="0" y="0"/>
                </a:lnTo>
                <a:lnTo>
                  <a:pt x="1937" y="21600"/>
                </a:lnTo>
                <a:lnTo>
                  <a:pt x="21600" y="21600"/>
                </a:lnTo>
                <a:lnTo>
                  <a:pt x="19663" y="0"/>
                </a:lnTo>
                <a:close/>
              </a:path>
            </a:pathLst>
          </a:custGeom>
          <a:solidFill>
            <a:srgbClr val="224B6A"/>
          </a:solidFill>
          <a:ln w="12700">
            <a:miter lim="400000"/>
          </a:ln>
        </p:spPr>
        <p:txBody>
          <a:bodyPr lIns="45719" rIns="45719"/>
          <a:lstStyle/>
          <a:p>
            <a:endParaRPr/>
          </a:p>
        </p:txBody>
      </p:sp>
      <p:sp>
        <p:nvSpPr>
          <p:cNvPr id="138" name="TextBox 11"/>
          <p:cNvSpPr txBox="1"/>
          <p:nvPr/>
        </p:nvSpPr>
        <p:spPr>
          <a:xfrm>
            <a:off x="1198792" y="1927403"/>
            <a:ext cx="5857335" cy="38900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just">
              <a:lnSpc>
                <a:spcPts val="1700"/>
              </a:lnSpc>
              <a:defRPr sz="1200" b="1" i="1">
                <a:latin typeface="Montserrat Bold Italics"/>
                <a:ea typeface="Montserrat Bold Italics"/>
                <a:cs typeface="Montserrat Bold Italics"/>
                <a:sym typeface="Montserrat Bold Italics"/>
              </a:defRPr>
            </a:pPr>
            <a:r>
              <a:t> </a:t>
            </a:r>
          </a:p>
          <a:p>
            <a:pPr algn="just">
              <a:lnSpc>
                <a:spcPts val="1600"/>
              </a:lnSpc>
              <a:defRPr sz="1100">
                <a:latin typeface="Montserrat"/>
                <a:ea typeface="Montserrat"/>
                <a:cs typeface="Montserrat"/>
                <a:sym typeface="Montserrat"/>
              </a:defRPr>
            </a:pPr>
            <a:r>
              <a:t>Recognizing volunteers’ contributions through </a:t>
            </a:r>
            <a:r>
              <a:rPr b="1"/>
              <a:t>formal documentation</a:t>
            </a:r>
            <a:r>
              <a:t>—such as certificates of appreciation or participation—and implementing other motivational practices (such as workshops, training sessions, and celebrations on special occasions) can strengthen volunteers’ commitment. In order to sustain volunteers’ motivation in social impact initiatives, the establishment of </a:t>
            </a:r>
            <a:r>
              <a:rPr b="1"/>
              <a:t>volunteer networks</a:t>
            </a:r>
            <a:r>
              <a:t> may also be considered. Such networks would not only contribute to volunteers’ personal development but also provide opportunities to expand their professional and social connections. </a:t>
            </a:r>
          </a:p>
          <a:p>
            <a:pPr algn="just">
              <a:lnSpc>
                <a:spcPts val="1600"/>
              </a:lnSpc>
            </a:pPr>
            <a:endParaRPr/>
          </a:p>
          <a:p>
            <a:pPr algn="just">
              <a:lnSpc>
                <a:spcPts val="1600"/>
              </a:lnSpc>
              <a:defRPr sz="1100">
                <a:latin typeface="Montserrat"/>
                <a:ea typeface="Montserrat"/>
                <a:cs typeface="Montserrat"/>
                <a:sym typeface="Montserrat"/>
              </a:defRPr>
            </a:pPr>
            <a:r>
              <a:t>To ensure that volunteers can take an active role in social impact work and express their ideas openly, they should be represented within </a:t>
            </a:r>
            <a:r>
              <a:rPr b="1"/>
              <a:t>management and supervisory boards</a:t>
            </a:r>
            <a:r>
              <a:t> and be able to participate in these areas through democratic processes.</a:t>
            </a:r>
          </a:p>
          <a:p>
            <a:pPr algn="just">
              <a:lnSpc>
                <a:spcPts val="1600"/>
              </a:lnSpc>
              <a:defRPr sz="1100">
                <a:latin typeface="Montserrat"/>
                <a:ea typeface="Montserrat"/>
                <a:cs typeface="Montserrat"/>
                <a:sym typeface="Montserrat"/>
              </a:defRPr>
            </a:pPr>
            <a:endParaRPr/>
          </a:p>
          <a:p>
            <a:pPr algn="just">
              <a:lnSpc>
                <a:spcPts val="1600"/>
              </a:lnSpc>
              <a:defRPr sz="1100">
                <a:latin typeface="Montserrat"/>
                <a:ea typeface="Montserrat"/>
                <a:cs typeface="Montserrat"/>
                <a:sym typeface="Montserrat"/>
              </a:defRPr>
            </a:pPr>
            <a:r>
              <a:t>Projects should be </a:t>
            </a:r>
            <a:r>
              <a:rPr b="1"/>
              <a:t>systematically monitored</a:t>
            </a:r>
            <a:r>
              <a:t>, and volunteers’ skills and competencies should be utilized throughout this process. In addition, volunteers should be encouraged to evaluate projects and activities through surveys and interviews. This approach will not only contribute to the </a:t>
            </a:r>
            <a:r>
              <a:rPr b="1"/>
              <a:t>transparent implementation of projects and activities</a:t>
            </a:r>
            <a:r>
              <a:t>, but will also strengthen volunteers’ participation and engagement.</a:t>
            </a:r>
          </a:p>
        </p:txBody>
      </p:sp>
      <p:sp>
        <p:nvSpPr>
          <p:cNvPr id="139" name="TextBox 12"/>
          <p:cNvSpPr txBox="1"/>
          <p:nvPr/>
        </p:nvSpPr>
        <p:spPr>
          <a:xfrm>
            <a:off x="1198792" y="6148061"/>
            <a:ext cx="5857335" cy="4093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just">
              <a:lnSpc>
                <a:spcPts val="1700"/>
              </a:lnSpc>
              <a:defRPr sz="1200" b="1" i="1">
                <a:latin typeface="Montserrat Bold Italics"/>
                <a:ea typeface="Montserrat Bold Italics"/>
                <a:cs typeface="Montserrat Bold Italics"/>
                <a:sym typeface="Montserrat Bold Italics"/>
              </a:defRPr>
            </a:pPr>
            <a:r>
              <a:t>   </a:t>
            </a:r>
          </a:p>
          <a:p>
            <a:pPr algn="just">
              <a:lnSpc>
                <a:spcPts val="1700"/>
              </a:lnSpc>
              <a:defRPr sz="1200" b="1" i="1">
                <a:latin typeface="Montserrat Bold Italics"/>
                <a:ea typeface="Montserrat Bold Italics"/>
                <a:cs typeface="Montserrat Bold Italics"/>
                <a:sym typeface="Montserrat Bold Italics"/>
              </a:defRPr>
            </a:pPr>
            <a:r>
              <a:t>   Safety First</a:t>
            </a:r>
          </a:p>
          <a:p>
            <a:pPr algn="just">
              <a:lnSpc>
                <a:spcPts val="1600"/>
              </a:lnSpc>
            </a:pPr>
            <a:endParaRPr/>
          </a:p>
          <a:p>
            <a:pPr algn="just">
              <a:lnSpc>
                <a:spcPts val="1600"/>
              </a:lnSpc>
              <a:defRPr sz="1100">
                <a:latin typeface="Montserrat"/>
                <a:ea typeface="Montserrat"/>
                <a:cs typeface="Montserrat"/>
                <a:sym typeface="Montserrat"/>
              </a:defRPr>
            </a:pPr>
            <a:r>
              <a:t>To enable volunteers to work within a system where they can access their rights fully and equally, </a:t>
            </a:r>
            <a:r>
              <a:rPr b="1"/>
              <a:t>occupational safety must be ensured</a:t>
            </a:r>
            <a:r>
              <a:t>, their basic needs (such as transportation and meals) should be met, and logistical challenges should be addressed. Civil society organizations should safeguard these rights and recognize their responsibility to protect the </a:t>
            </a:r>
            <a:r>
              <a:rPr b="1"/>
              <a:t>psychological and physical well-being of volunteers</a:t>
            </a:r>
            <a:r>
              <a:t>. Volunteers themselves should also receive the necessary training on how to protect themselves in sensitive or potentially challenging situations.</a:t>
            </a:r>
          </a:p>
          <a:p>
            <a:pPr algn="just">
              <a:lnSpc>
                <a:spcPts val="1600"/>
              </a:lnSpc>
            </a:pPr>
            <a:endParaRPr/>
          </a:p>
          <a:p>
            <a:pPr algn="just">
              <a:lnSpc>
                <a:spcPts val="1700"/>
              </a:lnSpc>
              <a:defRPr sz="1200" i="1">
                <a:latin typeface="Montserrat Italics"/>
                <a:ea typeface="Montserrat Italics"/>
                <a:cs typeface="Montserrat Italics"/>
                <a:sym typeface="Montserrat Italics"/>
              </a:defRPr>
            </a:pPr>
            <a:r>
              <a:t>  </a:t>
            </a:r>
            <a:r>
              <a:rPr b="1">
                <a:latin typeface="Montserrat Bold Italics"/>
                <a:ea typeface="Montserrat Bold Italics"/>
                <a:cs typeface="Montserrat Bold Italics"/>
                <a:sym typeface="Montserrat Bold Italics"/>
              </a:rPr>
              <a:t>Volunteer Selection Process</a:t>
            </a:r>
          </a:p>
          <a:p>
            <a:pPr algn="just">
              <a:lnSpc>
                <a:spcPts val="1600"/>
              </a:lnSpc>
            </a:pPr>
            <a:endParaRPr b="1">
              <a:latin typeface="Montserrat Bold Italics"/>
              <a:ea typeface="Montserrat Bold Italics"/>
              <a:cs typeface="Montserrat Bold Italics"/>
              <a:sym typeface="Montserrat Bold Italics"/>
            </a:endParaRPr>
          </a:p>
          <a:p>
            <a:pPr algn="just">
              <a:lnSpc>
                <a:spcPts val="1600"/>
              </a:lnSpc>
              <a:defRPr sz="1100">
                <a:latin typeface="Montserrat"/>
                <a:ea typeface="Montserrat"/>
                <a:cs typeface="Montserrat"/>
                <a:sym typeface="Montserrat"/>
              </a:defRPr>
            </a:pPr>
            <a:r>
              <a:t>Effective volunteer management depends on </a:t>
            </a:r>
            <a:r>
              <a:rPr b="1"/>
              <a:t>clear communication and fair, transparent selection processes</a:t>
            </a:r>
            <a:r>
              <a:t>. Application and selection criteria should be clearly stated, and the qualifications expected from volunteers should likewise be well defined. Both during the application process and throughout the project or activity period, objectives should be clearly communicated to volunteers and responsibilities should be clarified. It is also beneficial for organizations to clearly explain the </a:t>
            </a:r>
            <a:r>
              <a:rPr b="1"/>
              <a:t>type of volunteering required</a:t>
            </a:r>
            <a:r>
              <a:t>—such as hybrid, online, or in-person participation—to candidates in advance.</a:t>
            </a:r>
          </a:p>
        </p:txBody>
      </p:sp>
      <p:sp>
        <p:nvSpPr>
          <p:cNvPr id="140" name="Freeform 16"/>
          <p:cNvSpPr/>
          <p:nvPr/>
        </p:nvSpPr>
        <p:spPr>
          <a:xfrm>
            <a:off x="5523081" y="352159"/>
            <a:ext cx="1533046" cy="927232"/>
          </a:xfrm>
          <a:prstGeom prst="rect">
            <a:avLst/>
          </a:prstGeom>
          <a:blipFill>
            <a:blip r:embed="rId3"/>
            <a:stretch>
              <a:fillRect/>
            </a:stretch>
          </a:blipFill>
          <a:ln w="12700">
            <a:miter lim="400000"/>
          </a:ln>
        </p:spPr>
        <p:txBody>
          <a:bodyPr lIns="45719" rIns="45719"/>
          <a:lstStyle/>
          <a:p>
            <a:endParaRPr/>
          </a:p>
        </p:txBody>
      </p:sp>
      <p:sp>
        <p:nvSpPr>
          <p:cNvPr id="141" name="Freeform 17"/>
          <p:cNvSpPr/>
          <p:nvPr/>
        </p:nvSpPr>
        <p:spPr>
          <a:xfrm>
            <a:off x="1107079" y="470035"/>
            <a:ext cx="1473303" cy="809356"/>
          </a:xfrm>
          <a:prstGeom prst="rect">
            <a:avLst/>
          </a:prstGeom>
          <a:blipFill>
            <a:blip r:embed="rId3"/>
            <a:stretch>
              <a:fillRect/>
            </a:stretch>
          </a:blipFill>
          <a:ln w="12700">
            <a:miter lim="400000"/>
          </a:ln>
        </p:spPr>
        <p:txBody>
          <a:bodyPr lIns="45719" rIns="45719"/>
          <a:lstStyle/>
          <a:p>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Freeform 2"/>
          <p:cNvSpPr/>
          <p:nvPr/>
        </p:nvSpPr>
        <p:spPr>
          <a:xfrm>
            <a:off x="0" y="-90324"/>
            <a:ext cx="7560000" cy="10872648"/>
          </a:xfrm>
          <a:prstGeom prst="rect">
            <a:avLst/>
          </a:prstGeom>
          <a:blipFill>
            <a:blip r:embed="rId2"/>
            <a:stretch>
              <a:fillRect/>
            </a:stretch>
          </a:blipFill>
          <a:ln w="12700">
            <a:miter lim="400000"/>
          </a:ln>
        </p:spPr>
        <p:txBody>
          <a:bodyPr lIns="45719" rIns="45719"/>
          <a:lstStyle/>
          <a:p>
            <a:endParaRPr/>
          </a:p>
        </p:txBody>
      </p:sp>
      <p:sp>
        <p:nvSpPr>
          <p:cNvPr id="144" name="AutoShape 3"/>
          <p:cNvSpPr/>
          <p:nvPr/>
        </p:nvSpPr>
        <p:spPr>
          <a:xfrm>
            <a:off x="1755748" y="1672886"/>
            <a:ext cx="5254392" cy="1"/>
          </a:xfrm>
          <a:prstGeom prst="line">
            <a:avLst/>
          </a:prstGeom>
          <a:ln>
            <a:solidFill>
              <a:srgbClr val="33559E"/>
            </a:solidFill>
          </a:ln>
        </p:spPr>
        <p:txBody>
          <a:bodyPr lIns="45719" rIns="45719"/>
          <a:lstStyle/>
          <a:p>
            <a:endParaRPr/>
          </a:p>
        </p:txBody>
      </p:sp>
      <p:sp>
        <p:nvSpPr>
          <p:cNvPr id="145" name="AutoShape 4"/>
          <p:cNvSpPr/>
          <p:nvPr/>
        </p:nvSpPr>
        <p:spPr>
          <a:xfrm>
            <a:off x="1152805" y="1676238"/>
            <a:ext cx="2419201" cy="1"/>
          </a:xfrm>
          <a:prstGeom prst="line">
            <a:avLst/>
          </a:prstGeom>
          <a:ln w="76200">
            <a:solidFill>
              <a:srgbClr val="33559E"/>
            </a:solidFill>
          </a:ln>
        </p:spPr>
        <p:txBody>
          <a:bodyPr lIns="45719" rIns="45719"/>
          <a:lstStyle/>
          <a:p>
            <a:endParaRPr/>
          </a:p>
        </p:txBody>
      </p:sp>
      <p:sp>
        <p:nvSpPr>
          <p:cNvPr id="146" name="Freeform 6"/>
          <p:cNvSpPr/>
          <p:nvPr/>
        </p:nvSpPr>
        <p:spPr>
          <a:xfrm>
            <a:off x="-1" y="-1"/>
            <a:ext cx="566215" cy="10692004"/>
          </a:xfrm>
          <a:prstGeom prst="rect">
            <a:avLst/>
          </a:prstGeom>
          <a:solidFill>
            <a:srgbClr val="E94A34"/>
          </a:solidFill>
          <a:ln w="12700">
            <a:miter lim="400000"/>
          </a:ln>
        </p:spPr>
        <p:txBody>
          <a:bodyPr lIns="45719" rIns="45719"/>
          <a:lstStyle/>
          <a:p>
            <a:endParaRPr/>
          </a:p>
        </p:txBody>
      </p:sp>
      <p:sp>
        <p:nvSpPr>
          <p:cNvPr id="147" name="Freeform 9"/>
          <p:cNvSpPr/>
          <p:nvPr/>
        </p:nvSpPr>
        <p:spPr>
          <a:xfrm rot="5400000">
            <a:off x="-2878242" y="2070322"/>
            <a:ext cx="6322698" cy="566215"/>
          </a:xfrm>
          <a:custGeom>
            <a:avLst/>
            <a:gdLst/>
            <a:ahLst/>
            <a:cxnLst>
              <a:cxn ang="0">
                <a:pos x="wd2" y="hd2"/>
              </a:cxn>
              <a:cxn ang="5400000">
                <a:pos x="wd2" y="hd2"/>
              </a:cxn>
              <a:cxn ang="10800000">
                <a:pos x="wd2" y="hd2"/>
              </a:cxn>
              <a:cxn ang="16200000">
                <a:pos x="wd2" y="hd2"/>
              </a:cxn>
            </a:cxnLst>
            <a:rect l="0" t="0" r="r" b="b"/>
            <a:pathLst>
              <a:path w="21600" h="21600" extrusionOk="0">
                <a:moveTo>
                  <a:pt x="19663" y="0"/>
                </a:moveTo>
                <a:lnTo>
                  <a:pt x="0" y="0"/>
                </a:lnTo>
                <a:lnTo>
                  <a:pt x="1937" y="21600"/>
                </a:lnTo>
                <a:lnTo>
                  <a:pt x="21600" y="21600"/>
                </a:lnTo>
                <a:lnTo>
                  <a:pt x="19663" y="0"/>
                </a:lnTo>
                <a:close/>
              </a:path>
            </a:pathLst>
          </a:custGeom>
          <a:solidFill>
            <a:srgbClr val="224B6A"/>
          </a:solidFill>
          <a:ln w="12700">
            <a:miter lim="400000"/>
          </a:ln>
        </p:spPr>
        <p:txBody>
          <a:bodyPr lIns="45719" rIns="45719"/>
          <a:lstStyle/>
          <a:p>
            <a:endParaRPr/>
          </a:p>
        </p:txBody>
      </p:sp>
      <p:sp>
        <p:nvSpPr>
          <p:cNvPr id="148" name="TextBox 11"/>
          <p:cNvSpPr txBox="1"/>
          <p:nvPr/>
        </p:nvSpPr>
        <p:spPr>
          <a:xfrm>
            <a:off x="1198529" y="2028664"/>
            <a:ext cx="5857334" cy="60490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just">
              <a:lnSpc>
                <a:spcPts val="1700"/>
              </a:lnSpc>
              <a:defRPr sz="1100">
                <a:latin typeface="Montserrat"/>
                <a:ea typeface="Montserrat"/>
                <a:cs typeface="Montserrat"/>
                <a:sym typeface="Montserrat"/>
              </a:defRPr>
            </a:pPr>
            <a:r>
              <a:t>To sustain volunteers’ motivation, the volunteer selection process should be </a:t>
            </a:r>
            <a:r>
              <a:rPr b="1"/>
              <a:t>time-bound</a:t>
            </a:r>
            <a:r>
              <a:t>, and the evaluation of applications should be completed within a maximum of </a:t>
            </a:r>
            <a:r>
              <a:rPr b="1"/>
              <a:t>40 days</a:t>
            </a:r>
            <a:r>
              <a:t>. During this process, applications should be assessed in a manner that promotes </a:t>
            </a:r>
            <a:r>
              <a:rPr b="1"/>
              <a:t>gender equality</a:t>
            </a:r>
            <a:r>
              <a:t>, respects different identities and orientations, and ensures an </a:t>
            </a:r>
            <a:r>
              <a:rPr b="1"/>
              <a:t>inclusive approach</a:t>
            </a:r>
            <a:r>
              <a:t>. Both selected and non-selected candidates should be provided with </a:t>
            </a:r>
            <a:r>
              <a:rPr b="1"/>
              <a:t>clear and detailed feedback</a:t>
            </a:r>
            <a:r>
              <a:t>.</a:t>
            </a:r>
          </a:p>
          <a:p>
            <a:pPr algn="just">
              <a:lnSpc>
                <a:spcPts val="1700"/>
              </a:lnSpc>
            </a:pPr>
            <a:endParaRPr/>
          </a:p>
          <a:p>
            <a:pPr algn="just">
              <a:lnSpc>
                <a:spcPts val="1700"/>
              </a:lnSpc>
            </a:pPr>
            <a:endParaRPr/>
          </a:p>
          <a:p>
            <a:pPr algn="just">
              <a:lnSpc>
                <a:spcPts val="1700"/>
              </a:lnSpc>
              <a:defRPr sz="1200" b="1" i="1">
                <a:latin typeface="Montserrat Bold Italics"/>
                <a:ea typeface="Montserrat Bold Italics"/>
                <a:cs typeface="Montserrat Bold Italics"/>
                <a:sym typeface="Montserrat Bold Italics"/>
              </a:defRPr>
            </a:pPr>
            <a:r>
              <a:t>  Engagement with Parents </a:t>
            </a:r>
          </a:p>
          <a:p>
            <a:pPr algn="just">
              <a:lnSpc>
                <a:spcPts val="1700"/>
              </a:lnSpc>
            </a:pPr>
            <a:endParaRPr/>
          </a:p>
          <a:p>
            <a:pPr algn="just">
              <a:lnSpc>
                <a:spcPts val="1600"/>
              </a:lnSpc>
              <a:defRPr sz="1100">
                <a:latin typeface="Montserrat"/>
                <a:ea typeface="Montserrat"/>
                <a:cs typeface="Montserrat"/>
                <a:sym typeface="Montserrat"/>
              </a:defRPr>
            </a:pPr>
            <a:r>
              <a:t>To ensure the active participation of volunteers, organizations should also reach out to their </a:t>
            </a:r>
            <a:r>
              <a:rPr b="1"/>
              <a:t>families through the volunteers themselves</a:t>
            </a:r>
            <a:r>
              <a:t>, sharing information about activities through explanatory videos and seminars. Informing volunteers’ social circles will both help </a:t>
            </a:r>
            <a:r>
              <a:rPr b="1"/>
              <a:t>expand the reach of the initiatives</a:t>
            </a:r>
            <a:r>
              <a:t> and support volunteers in building </a:t>
            </a:r>
            <a:r>
              <a:rPr b="1"/>
              <a:t>sustainable engagement with civil society organizations</a:t>
            </a:r>
            <a:r>
              <a:t>. Within this framework, families should be regularly informed, activities that strengthen </a:t>
            </a:r>
            <a:r>
              <a:rPr b="1"/>
              <a:t>family–youth interaction</a:t>
            </a:r>
            <a:r>
              <a:t>—such as joint assignments—should be considered, communication channels should be shared, and </a:t>
            </a:r>
            <a:r>
              <a:rPr b="1"/>
              <a:t>consultation lines</a:t>
            </a:r>
            <a:r>
              <a:t> should be established. Social media and organizational websites should also be used effectively. In addition, advocating for the </a:t>
            </a:r>
            <a:r>
              <a:rPr b="1"/>
              <a:t>integration of volunteering modules into existing education programs</a:t>
            </a:r>
            <a:r>
              <a:t> in the country would represent an important step toward long-term policy development.</a:t>
            </a:r>
          </a:p>
          <a:p>
            <a:pPr algn="just">
              <a:lnSpc>
                <a:spcPts val="1700"/>
              </a:lnSpc>
              <a:defRPr sz="1200" b="1" i="1">
                <a:latin typeface="Montserrat Bold Italics"/>
                <a:ea typeface="Montserrat Bold Italics"/>
                <a:cs typeface="Montserrat Bold Italics"/>
                <a:sym typeface="Montserrat Bold Italics"/>
              </a:defRPr>
            </a:pPr>
            <a:endParaRPr/>
          </a:p>
          <a:p>
            <a:pPr algn="just">
              <a:lnSpc>
                <a:spcPts val="1700"/>
              </a:lnSpc>
              <a:defRPr sz="1200" b="1" i="1">
                <a:latin typeface="Montserrat Bold Italics"/>
                <a:ea typeface="Montserrat Bold Italics"/>
                <a:cs typeface="Montserrat Bold Italics"/>
                <a:sym typeface="Montserrat Bold Italics"/>
              </a:defRPr>
            </a:pPr>
            <a:r>
              <a:t> Sustainability</a:t>
            </a:r>
          </a:p>
          <a:p>
            <a:pPr algn="just">
              <a:lnSpc>
                <a:spcPts val="1600"/>
              </a:lnSpc>
            </a:pPr>
            <a:endParaRPr/>
          </a:p>
          <a:p>
            <a:pPr algn="just">
              <a:lnSpc>
                <a:spcPts val="1600"/>
              </a:lnSpc>
              <a:defRPr sz="1100">
                <a:latin typeface="Montserrat"/>
                <a:ea typeface="Montserrat"/>
                <a:cs typeface="Montserrat"/>
                <a:sym typeface="Montserrat"/>
              </a:defRPr>
            </a:pPr>
            <a:r>
              <a:t>Considering that the projects implemented by civil society organizations aim to create </a:t>
            </a:r>
            <a:r>
              <a:rPr b="1"/>
              <a:t>social benefit</a:t>
            </a:r>
            <a:r>
              <a:t>, it is essential to ensure that the positive impact sought within society is </a:t>
            </a:r>
            <a:r>
              <a:rPr b="1"/>
              <a:t>sustainable</a:t>
            </a:r>
            <a:r>
              <a:t>. In this context, conditions should also be created to enable </a:t>
            </a:r>
            <a:r>
              <a:rPr b="1"/>
              <a:t>sustained volunteer engagement</a:t>
            </a:r>
            <a:r>
              <a:t>, and the volunteer mechanism outlined above should be implemented effectively.</a:t>
            </a:r>
          </a:p>
        </p:txBody>
      </p:sp>
      <p:sp>
        <p:nvSpPr>
          <p:cNvPr id="149" name="Freeform 18"/>
          <p:cNvSpPr/>
          <p:nvPr/>
        </p:nvSpPr>
        <p:spPr>
          <a:xfrm>
            <a:off x="5477093" y="374712"/>
            <a:ext cx="1533045" cy="927232"/>
          </a:xfrm>
          <a:prstGeom prst="rect">
            <a:avLst/>
          </a:prstGeom>
          <a:blipFill>
            <a:blip r:embed="rId3"/>
            <a:stretch>
              <a:fillRect/>
            </a:stretch>
          </a:blipFill>
          <a:ln w="12700">
            <a:miter lim="400000"/>
          </a:ln>
        </p:spPr>
        <p:txBody>
          <a:bodyPr lIns="45719" rIns="45719"/>
          <a:lstStyle/>
          <a:p>
            <a:endParaRPr/>
          </a:p>
        </p:txBody>
      </p:sp>
      <p:sp>
        <p:nvSpPr>
          <p:cNvPr id="150" name="Freeform 19"/>
          <p:cNvSpPr/>
          <p:nvPr/>
        </p:nvSpPr>
        <p:spPr>
          <a:xfrm>
            <a:off x="1106817" y="492588"/>
            <a:ext cx="1473303" cy="809356"/>
          </a:xfrm>
          <a:prstGeom prst="rect">
            <a:avLst/>
          </a:prstGeom>
          <a:blipFill>
            <a:blip r:embed="rId3"/>
            <a:stretch>
              <a:fillRect/>
            </a:stretch>
          </a:blipFill>
          <a:ln w="12700">
            <a:miter lim="400000"/>
          </a:ln>
        </p:spPr>
        <p:txBody>
          <a:bodyPr lIns="45719" rIns="45719"/>
          <a:lstStyle/>
          <a:p>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Freeform 2"/>
          <p:cNvSpPr/>
          <p:nvPr/>
        </p:nvSpPr>
        <p:spPr>
          <a:xfrm>
            <a:off x="0" y="-90324"/>
            <a:ext cx="7560000" cy="10872648"/>
          </a:xfrm>
          <a:prstGeom prst="rect">
            <a:avLst/>
          </a:prstGeom>
          <a:blipFill>
            <a:blip r:embed="rId2"/>
            <a:stretch>
              <a:fillRect/>
            </a:stretch>
          </a:blipFill>
          <a:ln w="12700">
            <a:miter lim="400000"/>
          </a:ln>
        </p:spPr>
        <p:txBody>
          <a:bodyPr lIns="45719" rIns="45719"/>
          <a:lstStyle/>
          <a:p>
            <a:endParaRPr/>
          </a:p>
        </p:txBody>
      </p:sp>
      <p:sp>
        <p:nvSpPr>
          <p:cNvPr id="153" name="AutoShape 3"/>
          <p:cNvSpPr/>
          <p:nvPr/>
        </p:nvSpPr>
        <p:spPr>
          <a:xfrm>
            <a:off x="1755748" y="1672886"/>
            <a:ext cx="5254392" cy="1"/>
          </a:xfrm>
          <a:prstGeom prst="line">
            <a:avLst/>
          </a:prstGeom>
          <a:ln>
            <a:solidFill>
              <a:srgbClr val="33559E"/>
            </a:solidFill>
          </a:ln>
        </p:spPr>
        <p:txBody>
          <a:bodyPr lIns="45719" rIns="45719"/>
          <a:lstStyle/>
          <a:p>
            <a:endParaRPr/>
          </a:p>
        </p:txBody>
      </p:sp>
      <p:sp>
        <p:nvSpPr>
          <p:cNvPr id="154" name="AutoShape 4"/>
          <p:cNvSpPr/>
          <p:nvPr/>
        </p:nvSpPr>
        <p:spPr>
          <a:xfrm>
            <a:off x="1152805" y="1676238"/>
            <a:ext cx="2419201" cy="1"/>
          </a:xfrm>
          <a:prstGeom prst="line">
            <a:avLst/>
          </a:prstGeom>
          <a:ln w="76200">
            <a:solidFill>
              <a:srgbClr val="33559E"/>
            </a:solidFill>
          </a:ln>
        </p:spPr>
        <p:txBody>
          <a:bodyPr lIns="45719" rIns="45719"/>
          <a:lstStyle/>
          <a:p>
            <a:endParaRPr/>
          </a:p>
        </p:txBody>
      </p:sp>
      <p:sp>
        <p:nvSpPr>
          <p:cNvPr id="155" name="Freeform 6"/>
          <p:cNvSpPr/>
          <p:nvPr/>
        </p:nvSpPr>
        <p:spPr>
          <a:xfrm>
            <a:off x="-1" y="-1"/>
            <a:ext cx="566215" cy="10692004"/>
          </a:xfrm>
          <a:prstGeom prst="rect">
            <a:avLst/>
          </a:prstGeom>
          <a:solidFill>
            <a:srgbClr val="E94A34"/>
          </a:solidFill>
          <a:ln w="12700">
            <a:miter lim="400000"/>
          </a:ln>
        </p:spPr>
        <p:txBody>
          <a:bodyPr lIns="45719" rIns="45719"/>
          <a:lstStyle/>
          <a:p>
            <a:endParaRPr/>
          </a:p>
        </p:txBody>
      </p:sp>
      <p:sp>
        <p:nvSpPr>
          <p:cNvPr id="156" name="Freeform 9"/>
          <p:cNvSpPr/>
          <p:nvPr/>
        </p:nvSpPr>
        <p:spPr>
          <a:xfrm rot="5400000">
            <a:off x="-2878242" y="2070322"/>
            <a:ext cx="6322698" cy="566215"/>
          </a:xfrm>
          <a:custGeom>
            <a:avLst/>
            <a:gdLst/>
            <a:ahLst/>
            <a:cxnLst>
              <a:cxn ang="0">
                <a:pos x="wd2" y="hd2"/>
              </a:cxn>
              <a:cxn ang="5400000">
                <a:pos x="wd2" y="hd2"/>
              </a:cxn>
              <a:cxn ang="10800000">
                <a:pos x="wd2" y="hd2"/>
              </a:cxn>
              <a:cxn ang="16200000">
                <a:pos x="wd2" y="hd2"/>
              </a:cxn>
            </a:cxnLst>
            <a:rect l="0" t="0" r="r" b="b"/>
            <a:pathLst>
              <a:path w="21600" h="21600" extrusionOk="0">
                <a:moveTo>
                  <a:pt x="19663" y="0"/>
                </a:moveTo>
                <a:lnTo>
                  <a:pt x="0" y="0"/>
                </a:lnTo>
                <a:lnTo>
                  <a:pt x="1937" y="21600"/>
                </a:lnTo>
                <a:lnTo>
                  <a:pt x="21600" y="21600"/>
                </a:lnTo>
                <a:lnTo>
                  <a:pt x="19663" y="0"/>
                </a:lnTo>
                <a:close/>
              </a:path>
            </a:pathLst>
          </a:custGeom>
          <a:solidFill>
            <a:srgbClr val="224B6A"/>
          </a:solidFill>
          <a:ln w="12700">
            <a:miter lim="400000"/>
          </a:ln>
        </p:spPr>
        <p:txBody>
          <a:bodyPr lIns="45719" rIns="45719"/>
          <a:lstStyle/>
          <a:p>
            <a:endParaRPr/>
          </a:p>
        </p:txBody>
      </p:sp>
      <p:sp>
        <p:nvSpPr>
          <p:cNvPr id="157" name="TextBox 11"/>
          <p:cNvSpPr txBox="1"/>
          <p:nvPr/>
        </p:nvSpPr>
        <p:spPr>
          <a:xfrm>
            <a:off x="1152805" y="2099777"/>
            <a:ext cx="5857334" cy="12661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2000"/>
              </a:lnSpc>
              <a:defRPr sz="1400" b="1">
                <a:latin typeface="Montserrat Bold"/>
                <a:ea typeface="Montserrat Bold"/>
                <a:cs typeface="Montserrat Bold"/>
                <a:sym typeface="Montserrat Bold"/>
              </a:defRPr>
            </a:pPr>
            <a:r>
              <a:t>This guide has been prepared based on the views of young people who came together at the Youth Workshop, held on the occasion of 11 October, the International Day of the Girl Child.</a:t>
            </a:r>
          </a:p>
          <a:p>
            <a:pPr algn="ctr">
              <a:lnSpc>
                <a:spcPts val="2000"/>
              </a:lnSpc>
              <a:defRPr sz="1400" b="1" i="1">
                <a:latin typeface="Montserrat Bold Italics"/>
                <a:ea typeface="Montserrat Bold Italics"/>
                <a:cs typeface="Montserrat Bold Italics"/>
                <a:sym typeface="Montserrat Bold Italics"/>
              </a:defRPr>
            </a:pPr>
            <a:r>
              <a:t>With our thanks…</a:t>
            </a:r>
          </a:p>
        </p:txBody>
      </p:sp>
      <p:sp>
        <p:nvSpPr>
          <p:cNvPr id="158" name="TextBox 12"/>
          <p:cNvSpPr txBox="1"/>
          <p:nvPr/>
        </p:nvSpPr>
        <p:spPr>
          <a:xfrm>
            <a:off x="1152805" y="3503000"/>
            <a:ext cx="5857334" cy="69126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1700"/>
              </a:lnSpc>
            </a:pPr>
            <a:endParaRPr/>
          </a:p>
          <a:p>
            <a:pPr algn="ctr">
              <a:lnSpc>
                <a:spcPts val="1700"/>
              </a:lnSpc>
              <a:defRPr sz="1200" b="1">
                <a:latin typeface="Montserrat Bold"/>
                <a:ea typeface="Montserrat Bold"/>
                <a:cs typeface="Montserrat Bold"/>
                <a:sym typeface="Montserrat Bold"/>
              </a:defRPr>
            </a:pPr>
            <a:r>
              <a:t>The young contributors who took part in preparing this guide:</a:t>
            </a:r>
          </a:p>
          <a:p>
            <a:pPr algn="ctr">
              <a:lnSpc>
                <a:spcPts val="1700"/>
              </a:lnSpc>
            </a:pPr>
            <a:endParaRPr/>
          </a:p>
          <a:p>
            <a:pPr algn="ctr">
              <a:lnSpc>
                <a:spcPts val="1700"/>
              </a:lnSpc>
              <a:defRPr sz="1200">
                <a:latin typeface="Montserrat"/>
                <a:ea typeface="Montserrat"/>
                <a:cs typeface="Montserrat"/>
                <a:sym typeface="Montserrat"/>
              </a:defRPr>
            </a:pPr>
            <a:r>
              <a:t>Ahmed Nayif</a:t>
            </a:r>
          </a:p>
          <a:p>
            <a:pPr algn="ctr">
              <a:lnSpc>
                <a:spcPts val="1700"/>
              </a:lnSpc>
              <a:defRPr sz="1200">
                <a:latin typeface="Montserrat"/>
                <a:ea typeface="Montserrat"/>
                <a:cs typeface="Montserrat"/>
                <a:sym typeface="Montserrat"/>
              </a:defRPr>
            </a:pPr>
            <a:r>
              <a:t>Asya Semanur Terzi</a:t>
            </a:r>
          </a:p>
          <a:p>
            <a:pPr algn="ctr">
              <a:lnSpc>
                <a:spcPts val="1700"/>
              </a:lnSpc>
              <a:defRPr sz="1200">
                <a:latin typeface="Montserrat"/>
                <a:ea typeface="Montserrat"/>
                <a:cs typeface="Montserrat"/>
                <a:sym typeface="Montserrat"/>
              </a:defRPr>
            </a:pPr>
            <a:r>
              <a:t>Ayçanur Ayan</a:t>
            </a:r>
          </a:p>
          <a:p>
            <a:pPr algn="ctr">
              <a:lnSpc>
                <a:spcPts val="1700"/>
              </a:lnSpc>
              <a:defRPr sz="1200">
                <a:latin typeface="Montserrat"/>
                <a:ea typeface="Montserrat"/>
                <a:cs typeface="Montserrat"/>
                <a:sym typeface="Montserrat"/>
              </a:defRPr>
            </a:pPr>
            <a:r>
              <a:t>Barış Arslan</a:t>
            </a:r>
          </a:p>
          <a:p>
            <a:pPr algn="ctr">
              <a:lnSpc>
                <a:spcPts val="1700"/>
              </a:lnSpc>
              <a:defRPr sz="1200">
                <a:latin typeface="Montserrat"/>
                <a:ea typeface="Montserrat"/>
                <a:cs typeface="Montserrat"/>
                <a:sym typeface="Montserrat"/>
              </a:defRPr>
            </a:pPr>
            <a:r>
              <a:t>Batuhan Efe Özkaya</a:t>
            </a:r>
          </a:p>
          <a:p>
            <a:pPr algn="ctr">
              <a:lnSpc>
                <a:spcPts val="1700"/>
              </a:lnSpc>
              <a:defRPr sz="1200">
                <a:latin typeface="Montserrat"/>
                <a:ea typeface="Montserrat"/>
                <a:cs typeface="Montserrat"/>
                <a:sym typeface="Montserrat"/>
              </a:defRPr>
            </a:pPr>
            <a:r>
              <a:t>Bedirhan Çoşan</a:t>
            </a:r>
          </a:p>
          <a:p>
            <a:pPr algn="ctr">
              <a:lnSpc>
                <a:spcPts val="1700"/>
              </a:lnSpc>
              <a:defRPr sz="1200">
                <a:latin typeface="Montserrat"/>
                <a:ea typeface="Montserrat"/>
                <a:cs typeface="Montserrat"/>
                <a:sym typeface="Montserrat"/>
              </a:defRPr>
            </a:pPr>
            <a:r>
              <a:t>Bedirhan Miraç Kotan</a:t>
            </a:r>
          </a:p>
          <a:p>
            <a:pPr algn="ctr">
              <a:lnSpc>
                <a:spcPts val="1700"/>
              </a:lnSpc>
              <a:defRPr sz="1200">
                <a:latin typeface="Montserrat"/>
                <a:ea typeface="Montserrat"/>
                <a:cs typeface="Montserrat"/>
                <a:sym typeface="Montserrat"/>
              </a:defRPr>
            </a:pPr>
            <a:r>
              <a:t>Beren Eseler</a:t>
            </a:r>
          </a:p>
          <a:p>
            <a:pPr algn="ctr">
              <a:lnSpc>
                <a:spcPts val="1700"/>
              </a:lnSpc>
              <a:defRPr sz="1200">
                <a:latin typeface="Montserrat"/>
                <a:ea typeface="Montserrat"/>
                <a:cs typeface="Montserrat"/>
                <a:sym typeface="Montserrat"/>
              </a:defRPr>
            </a:pPr>
            <a:r>
              <a:t>Betül Delil</a:t>
            </a:r>
          </a:p>
          <a:p>
            <a:pPr algn="ctr">
              <a:lnSpc>
                <a:spcPts val="1700"/>
              </a:lnSpc>
              <a:defRPr sz="1200">
                <a:latin typeface="Montserrat"/>
                <a:ea typeface="Montserrat"/>
                <a:cs typeface="Montserrat"/>
                <a:sym typeface="Montserrat"/>
              </a:defRPr>
            </a:pPr>
            <a:r>
              <a:t>Beyza Yetkin</a:t>
            </a:r>
          </a:p>
          <a:p>
            <a:pPr algn="ctr">
              <a:lnSpc>
                <a:spcPts val="1700"/>
              </a:lnSpc>
              <a:defRPr sz="1200">
                <a:latin typeface="Montserrat"/>
                <a:ea typeface="Montserrat"/>
                <a:cs typeface="Montserrat"/>
                <a:sym typeface="Montserrat"/>
              </a:defRPr>
            </a:pPr>
            <a:r>
              <a:t>Beyzanur Bayraktar</a:t>
            </a:r>
          </a:p>
          <a:p>
            <a:pPr algn="ctr">
              <a:lnSpc>
                <a:spcPts val="1700"/>
              </a:lnSpc>
              <a:defRPr sz="1200">
                <a:latin typeface="Montserrat"/>
                <a:ea typeface="Montserrat"/>
                <a:cs typeface="Montserrat"/>
                <a:sym typeface="Montserrat"/>
              </a:defRPr>
            </a:pPr>
            <a:r>
              <a:t>Bora Kaygısız</a:t>
            </a:r>
          </a:p>
          <a:p>
            <a:pPr algn="ctr">
              <a:lnSpc>
                <a:spcPts val="1700"/>
              </a:lnSpc>
              <a:defRPr sz="1200">
                <a:latin typeface="Montserrat"/>
                <a:ea typeface="Montserrat"/>
                <a:cs typeface="Montserrat"/>
                <a:sym typeface="Montserrat"/>
              </a:defRPr>
            </a:pPr>
            <a:r>
              <a:t>Burak Erdem Altuntaş</a:t>
            </a:r>
          </a:p>
          <a:p>
            <a:pPr algn="ctr">
              <a:lnSpc>
                <a:spcPts val="1700"/>
              </a:lnSpc>
              <a:defRPr sz="1200">
                <a:latin typeface="Montserrat"/>
                <a:ea typeface="Montserrat"/>
                <a:cs typeface="Montserrat"/>
                <a:sym typeface="Montserrat"/>
              </a:defRPr>
            </a:pPr>
            <a:r>
              <a:t>Cansu Çetintaş</a:t>
            </a:r>
          </a:p>
          <a:p>
            <a:pPr algn="ctr">
              <a:lnSpc>
                <a:spcPts val="1700"/>
              </a:lnSpc>
              <a:defRPr sz="1200">
                <a:latin typeface="Montserrat"/>
                <a:ea typeface="Montserrat"/>
                <a:cs typeface="Montserrat"/>
                <a:sym typeface="Montserrat"/>
              </a:defRPr>
            </a:pPr>
            <a:r>
              <a:t>Davut Çetin</a:t>
            </a:r>
          </a:p>
          <a:p>
            <a:pPr algn="ctr">
              <a:lnSpc>
                <a:spcPts val="1700"/>
              </a:lnSpc>
              <a:defRPr sz="1200">
                <a:latin typeface="Montserrat"/>
                <a:ea typeface="Montserrat"/>
                <a:cs typeface="Montserrat"/>
                <a:sym typeface="Montserrat"/>
              </a:defRPr>
            </a:pPr>
            <a:r>
              <a:t>Deniz Küçükaslan</a:t>
            </a:r>
          </a:p>
          <a:p>
            <a:pPr algn="ctr">
              <a:lnSpc>
                <a:spcPts val="1700"/>
              </a:lnSpc>
              <a:defRPr sz="1200">
                <a:latin typeface="Montserrat"/>
                <a:ea typeface="Montserrat"/>
                <a:cs typeface="Montserrat"/>
                <a:sym typeface="Montserrat"/>
              </a:defRPr>
            </a:pPr>
            <a:r>
              <a:t>Deniz Zeynep Güney</a:t>
            </a:r>
          </a:p>
          <a:p>
            <a:pPr algn="ctr">
              <a:lnSpc>
                <a:spcPts val="1700"/>
              </a:lnSpc>
              <a:defRPr sz="1200">
                <a:latin typeface="Montserrat"/>
                <a:ea typeface="Montserrat"/>
                <a:cs typeface="Montserrat"/>
                <a:sym typeface="Montserrat"/>
              </a:defRPr>
            </a:pPr>
            <a:r>
              <a:t>Doğa Şeker</a:t>
            </a:r>
          </a:p>
          <a:p>
            <a:pPr algn="ctr">
              <a:lnSpc>
                <a:spcPts val="1700"/>
              </a:lnSpc>
              <a:defRPr sz="1200">
                <a:latin typeface="Montserrat"/>
                <a:ea typeface="Montserrat"/>
                <a:cs typeface="Montserrat"/>
                <a:sym typeface="Montserrat"/>
              </a:defRPr>
            </a:pPr>
            <a:r>
              <a:t>Ecrin Ece Ayaz</a:t>
            </a:r>
          </a:p>
          <a:p>
            <a:pPr algn="ctr">
              <a:lnSpc>
                <a:spcPts val="1700"/>
              </a:lnSpc>
              <a:defRPr sz="1200">
                <a:latin typeface="Montserrat"/>
                <a:ea typeface="Montserrat"/>
                <a:cs typeface="Montserrat"/>
                <a:sym typeface="Montserrat"/>
              </a:defRPr>
            </a:pPr>
            <a:r>
              <a:t>Enes Kiliç</a:t>
            </a:r>
          </a:p>
          <a:p>
            <a:pPr algn="ctr">
              <a:lnSpc>
                <a:spcPts val="1700"/>
              </a:lnSpc>
              <a:defRPr sz="1200">
                <a:latin typeface="Montserrat"/>
                <a:ea typeface="Montserrat"/>
                <a:cs typeface="Montserrat"/>
                <a:sym typeface="Montserrat"/>
              </a:defRPr>
            </a:pPr>
            <a:r>
              <a:t>Enfal Hergül</a:t>
            </a:r>
          </a:p>
          <a:p>
            <a:pPr algn="ctr">
              <a:lnSpc>
                <a:spcPts val="1700"/>
              </a:lnSpc>
              <a:defRPr sz="1200">
                <a:latin typeface="Montserrat"/>
                <a:ea typeface="Montserrat"/>
                <a:cs typeface="Montserrat"/>
                <a:sym typeface="Montserrat"/>
              </a:defRPr>
            </a:pPr>
            <a:r>
              <a:t>Eylül Öner</a:t>
            </a:r>
          </a:p>
          <a:p>
            <a:pPr algn="ctr">
              <a:lnSpc>
                <a:spcPts val="1700"/>
              </a:lnSpc>
              <a:defRPr sz="1200">
                <a:latin typeface="Montserrat"/>
                <a:ea typeface="Montserrat"/>
                <a:cs typeface="Montserrat"/>
                <a:sym typeface="Montserrat"/>
              </a:defRPr>
            </a:pPr>
            <a:r>
              <a:t>Gülümser Erikçi</a:t>
            </a:r>
          </a:p>
          <a:p>
            <a:pPr algn="ctr">
              <a:lnSpc>
                <a:spcPts val="1700"/>
              </a:lnSpc>
              <a:defRPr sz="1200">
                <a:latin typeface="Montserrat"/>
                <a:ea typeface="Montserrat"/>
                <a:cs typeface="Montserrat"/>
                <a:sym typeface="Montserrat"/>
              </a:defRPr>
            </a:pPr>
            <a:r>
              <a:t>Hakan Rıza Ellek</a:t>
            </a:r>
          </a:p>
          <a:p>
            <a:pPr algn="ctr">
              <a:lnSpc>
                <a:spcPts val="1700"/>
              </a:lnSpc>
              <a:defRPr sz="1200">
                <a:latin typeface="Montserrat"/>
                <a:ea typeface="Montserrat"/>
                <a:cs typeface="Montserrat"/>
                <a:sym typeface="Montserrat"/>
              </a:defRPr>
            </a:pPr>
            <a:r>
              <a:t>Hamza Kaan Korkmazyürek</a:t>
            </a:r>
          </a:p>
          <a:p>
            <a:pPr algn="ctr">
              <a:lnSpc>
                <a:spcPts val="1700"/>
              </a:lnSpc>
              <a:defRPr sz="1200">
                <a:latin typeface="Montserrat"/>
                <a:ea typeface="Montserrat"/>
                <a:cs typeface="Montserrat"/>
                <a:sym typeface="Montserrat"/>
              </a:defRPr>
            </a:pPr>
            <a:r>
              <a:t>Hasan Hüseyin Öztürk</a:t>
            </a:r>
          </a:p>
          <a:p>
            <a:pPr algn="ctr">
              <a:lnSpc>
                <a:spcPts val="1700"/>
              </a:lnSpc>
            </a:pPr>
            <a:endParaRPr/>
          </a:p>
          <a:p>
            <a:pPr algn="ctr">
              <a:lnSpc>
                <a:spcPts val="1700"/>
              </a:lnSpc>
            </a:pPr>
            <a:endParaRPr/>
          </a:p>
        </p:txBody>
      </p:sp>
      <p:sp>
        <p:nvSpPr>
          <p:cNvPr id="159" name="Freeform 13"/>
          <p:cNvSpPr/>
          <p:nvPr/>
        </p:nvSpPr>
        <p:spPr>
          <a:xfrm>
            <a:off x="5477093" y="386153"/>
            <a:ext cx="1533045" cy="927232"/>
          </a:xfrm>
          <a:prstGeom prst="rect">
            <a:avLst/>
          </a:prstGeom>
          <a:blipFill>
            <a:blip r:embed="rId3"/>
            <a:stretch>
              <a:fillRect/>
            </a:stretch>
          </a:blipFill>
          <a:ln w="12700">
            <a:miter lim="400000"/>
          </a:ln>
        </p:spPr>
        <p:txBody>
          <a:bodyPr lIns="45719" rIns="45719"/>
          <a:lstStyle/>
          <a:p>
            <a:endParaRPr/>
          </a:p>
        </p:txBody>
      </p:sp>
      <p:sp>
        <p:nvSpPr>
          <p:cNvPr id="160" name="Freeform 14"/>
          <p:cNvSpPr/>
          <p:nvPr/>
        </p:nvSpPr>
        <p:spPr>
          <a:xfrm>
            <a:off x="1106817" y="504029"/>
            <a:ext cx="1473303" cy="809357"/>
          </a:xfrm>
          <a:prstGeom prst="rect">
            <a:avLst/>
          </a:prstGeom>
          <a:blipFill>
            <a:blip r:embed="rId3"/>
            <a:stretch>
              <a:fillRect/>
            </a:stretch>
          </a:blipFill>
          <a:ln w="12700">
            <a:miter lim="400000"/>
          </a:ln>
        </p:spPr>
        <p:txBody>
          <a:bodyPr lIns="45719" rIns="45719"/>
          <a:lstStyle/>
          <a:p>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Freeform 2"/>
          <p:cNvSpPr/>
          <p:nvPr/>
        </p:nvSpPr>
        <p:spPr>
          <a:xfrm>
            <a:off x="0" y="-90324"/>
            <a:ext cx="7560000" cy="10872648"/>
          </a:xfrm>
          <a:prstGeom prst="rect">
            <a:avLst/>
          </a:prstGeom>
          <a:blipFill>
            <a:blip r:embed="rId2"/>
            <a:stretch>
              <a:fillRect/>
            </a:stretch>
          </a:blipFill>
          <a:ln w="12700">
            <a:miter lim="400000"/>
          </a:ln>
        </p:spPr>
        <p:txBody>
          <a:bodyPr lIns="45719" rIns="45719"/>
          <a:lstStyle/>
          <a:p>
            <a:endParaRPr/>
          </a:p>
        </p:txBody>
      </p:sp>
      <p:sp>
        <p:nvSpPr>
          <p:cNvPr id="163" name="AutoShape 3"/>
          <p:cNvSpPr/>
          <p:nvPr/>
        </p:nvSpPr>
        <p:spPr>
          <a:xfrm>
            <a:off x="1755748" y="1672886"/>
            <a:ext cx="5254392" cy="1"/>
          </a:xfrm>
          <a:prstGeom prst="line">
            <a:avLst/>
          </a:prstGeom>
          <a:ln>
            <a:solidFill>
              <a:srgbClr val="33559E"/>
            </a:solidFill>
          </a:ln>
        </p:spPr>
        <p:txBody>
          <a:bodyPr lIns="45719" rIns="45719"/>
          <a:lstStyle/>
          <a:p>
            <a:endParaRPr/>
          </a:p>
        </p:txBody>
      </p:sp>
      <p:sp>
        <p:nvSpPr>
          <p:cNvPr id="164" name="AutoShape 4"/>
          <p:cNvSpPr/>
          <p:nvPr/>
        </p:nvSpPr>
        <p:spPr>
          <a:xfrm>
            <a:off x="1152805" y="1676238"/>
            <a:ext cx="2419201" cy="1"/>
          </a:xfrm>
          <a:prstGeom prst="line">
            <a:avLst/>
          </a:prstGeom>
          <a:ln w="76200">
            <a:solidFill>
              <a:srgbClr val="33559E"/>
            </a:solidFill>
          </a:ln>
        </p:spPr>
        <p:txBody>
          <a:bodyPr lIns="45719" rIns="45719"/>
          <a:lstStyle/>
          <a:p>
            <a:endParaRPr/>
          </a:p>
        </p:txBody>
      </p:sp>
      <p:sp>
        <p:nvSpPr>
          <p:cNvPr id="165" name="Freeform 6"/>
          <p:cNvSpPr/>
          <p:nvPr/>
        </p:nvSpPr>
        <p:spPr>
          <a:xfrm>
            <a:off x="-1" y="-1"/>
            <a:ext cx="566215" cy="10692004"/>
          </a:xfrm>
          <a:prstGeom prst="rect">
            <a:avLst/>
          </a:prstGeom>
          <a:solidFill>
            <a:srgbClr val="E94A34"/>
          </a:solidFill>
          <a:ln w="12700">
            <a:miter lim="400000"/>
          </a:ln>
        </p:spPr>
        <p:txBody>
          <a:bodyPr lIns="45719" rIns="45719"/>
          <a:lstStyle/>
          <a:p>
            <a:endParaRPr/>
          </a:p>
        </p:txBody>
      </p:sp>
      <p:sp>
        <p:nvSpPr>
          <p:cNvPr id="166" name="Freeform 9"/>
          <p:cNvSpPr/>
          <p:nvPr/>
        </p:nvSpPr>
        <p:spPr>
          <a:xfrm rot="5400000">
            <a:off x="-2878242" y="2070322"/>
            <a:ext cx="6322698" cy="566215"/>
          </a:xfrm>
          <a:custGeom>
            <a:avLst/>
            <a:gdLst/>
            <a:ahLst/>
            <a:cxnLst>
              <a:cxn ang="0">
                <a:pos x="wd2" y="hd2"/>
              </a:cxn>
              <a:cxn ang="5400000">
                <a:pos x="wd2" y="hd2"/>
              </a:cxn>
              <a:cxn ang="10800000">
                <a:pos x="wd2" y="hd2"/>
              </a:cxn>
              <a:cxn ang="16200000">
                <a:pos x="wd2" y="hd2"/>
              </a:cxn>
            </a:cxnLst>
            <a:rect l="0" t="0" r="r" b="b"/>
            <a:pathLst>
              <a:path w="21600" h="21600" extrusionOk="0">
                <a:moveTo>
                  <a:pt x="19663" y="0"/>
                </a:moveTo>
                <a:lnTo>
                  <a:pt x="0" y="0"/>
                </a:lnTo>
                <a:lnTo>
                  <a:pt x="1937" y="21600"/>
                </a:lnTo>
                <a:lnTo>
                  <a:pt x="21600" y="21600"/>
                </a:lnTo>
                <a:lnTo>
                  <a:pt x="19663" y="0"/>
                </a:lnTo>
                <a:close/>
              </a:path>
            </a:pathLst>
          </a:custGeom>
          <a:solidFill>
            <a:srgbClr val="224B6A"/>
          </a:solidFill>
          <a:ln w="12700">
            <a:miter lim="400000"/>
          </a:ln>
        </p:spPr>
        <p:txBody>
          <a:bodyPr lIns="45719" rIns="45719"/>
          <a:lstStyle/>
          <a:p>
            <a:endParaRPr/>
          </a:p>
        </p:txBody>
      </p:sp>
      <p:sp>
        <p:nvSpPr>
          <p:cNvPr id="167" name="TextBox 11"/>
          <p:cNvSpPr txBox="1"/>
          <p:nvPr/>
        </p:nvSpPr>
        <p:spPr>
          <a:xfrm>
            <a:off x="1152805" y="1800944"/>
            <a:ext cx="5857334" cy="64808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1700"/>
              </a:lnSpc>
            </a:pPr>
            <a:endParaRPr/>
          </a:p>
          <a:p>
            <a:pPr algn="ctr">
              <a:lnSpc>
                <a:spcPts val="1700"/>
              </a:lnSpc>
            </a:pPr>
            <a:endParaRPr/>
          </a:p>
          <a:p>
            <a:pPr algn="ctr">
              <a:lnSpc>
                <a:spcPts val="1700"/>
              </a:lnSpc>
            </a:pPr>
            <a:endParaRPr/>
          </a:p>
          <a:p>
            <a:pPr algn="ctr">
              <a:lnSpc>
                <a:spcPts val="1700"/>
              </a:lnSpc>
              <a:defRPr sz="1200">
                <a:latin typeface="Montserrat"/>
                <a:ea typeface="Montserrat"/>
                <a:cs typeface="Montserrat"/>
                <a:sym typeface="Montserrat"/>
              </a:defRPr>
            </a:pPr>
            <a:r>
              <a:t>Hazal Yavuz</a:t>
            </a:r>
          </a:p>
          <a:p>
            <a:pPr algn="ctr">
              <a:lnSpc>
                <a:spcPts val="1700"/>
              </a:lnSpc>
              <a:defRPr sz="1200">
                <a:latin typeface="Montserrat"/>
                <a:ea typeface="Montserrat"/>
                <a:cs typeface="Montserrat"/>
                <a:sym typeface="Montserrat"/>
              </a:defRPr>
            </a:pPr>
            <a:r>
              <a:t>İlayda Tezcan</a:t>
            </a:r>
          </a:p>
          <a:p>
            <a:pPr algn="ctr">
              <a:lnSpc>
                <a:spcPts val="1700"/>
              </a:lnSpc>
              <a:defRPr sz="1200">
                <a:latin typeface="Montserrat"/>
                <a:ea typeface="Montserrat"/>
                <a:cs typeface="Montserrat"/>
                <a:sym typeface="Montserrat"/>
              </a:defRPr>
            </a:pPr>
            <a:r>
              <a:t>İlkem Nazlı Uruç</a:t>
            </a:r>
          </a:p>
          <a:p>
            <a:pPr algn="ctr">
              <a:lnSpc>
                <a:spcPts val="1700"/>
              </a:lnSpc>
              <a:defRPr sz="1200">
                <a:latin typeface="Montserrat"/>
                <a:ea typeface="Montserrat"/>
                <a:cs typeface="Montserrat"/>
                <a:sym typeface="Montserrat"/>
              </a:defRPr>
            </a:pPr>
            <a:r>
              <a:t>İmer Öksüzoğlu</a:t>
            </a:r>
          </a:p>
          <a:p>
            <a:pPr algn="ctr">
              <a:lnSpc>
                <a:spcPts val="1700"/>
              </a:lnSpc>
              <a:defRPr sz="1200">
                <a:latin typeface="Montserrat"/>
                <a:ea typeface="Montserrat"/>
                <a:cs typeface="Montserrat"/>
                <a:sym typeface="Montserrat"/>
              </a:defRPr>
            </a:pPr>
            <a:r>
              <a:t>İrem Çekici</a:t>
            </a:r>
          </a:p>
          <a:p>
            <a:pPr algn="ctr">
              <a:lnSpc>
                <a:spcPts val="1700"/>
              </a:lnSpc>
              <a:defRPr sz="1200">
                <a:latin typeface="Montserrat"/>
                <a:ea typeface="Montserrat"/>
                <a:cs typeface="Montserrat"/>
                <a:sym typeface="Montserrat"/>
              </a:defRPr>
            </a:pPr>
            <a:r>
              <a:t>İrfan Karabacak</a:t>
            </a:r>
          </a:p>
          <a:p>
            <a:pPr algn="ctr">
              <a:lnSpc>
                <a:spcPts val="1700"/>
              </a:lnSpc>
              <a:defRPr sz="1200">
                <a:latin typeface="Montserrat"/>
                <a:ea typeface="Montserrat"/>
                <a:cs typeface="Montserrat"/>
                <a:sym typeface="Montserrat"/>
              </a:defRPr>
            </a:pPr>
            <a:r>
              <a:t>Kübra Nur Dülgeroğlu</a:t>
            </a:r>
          </a:p>
          <a:p>
            <a:pPr algn="ctr">
              <a:lnSpc>
                <a:spcPts val="1700"/>
              </a:lnSpc>
              <a:defRPr sz="1200">
                <a:latin typeface="Montserrat"/>
                <a:ea typeface="Montserrat"/>
                <a:cs typeface="Montserrat"/>
                <a:sym typeface="Montserrat"/>
              </a:defRPr>
            </a:pPr>
            <a:r>
              <a:t>Mehmet Eren Camcıoğlu</a:t>
            </a:r>
          </a:p>
          <a:p>
            <a:pPr algn="ctr">
              <a:lnSpc>
                <a:spcPts val="1700"/>
              </a:lnSpc>
              <a:defRPr sz="1200">
                <a:latin typeface="Montserrat"/>
                <a:ea typeface="Montserrat"/>
                <a:cs typeface="Montserrat"/>
                <a:sym typeface="Montserrat"/>
              </a:defRPr>
            </a:pPr>
            <a:r>
              <a:t>Muhammed Kayğun</a:t>
            </a:r>
          </a:p>
          <a:p>
            <a:pPr algn="ctr">
              <a:lnSpc>
                <a:spcPts val="1700"/>
              </a:lnSpc>
              <a:defRPr sz="1200">
                <a:latin typeface="Montserrat"/>
                <a:ea typeface="Montserrat"/>
                <a:cs typeface="Montserrat"/>
                <a:sym typeface="Montserrat"/>
              </a:defRPr>
            </a:pPr>
            <a:r>
              <a:t>Murathan Çelebi</a:t>
            </a:r>
          </a:p>
          <a:p>
            <a:pPr algn="ctr">
              <a:lnSpc>
                <a:spcPts val="1700"/>
              </a:lnSpc>
              <a:defRPr sz="1200">
                <a:latin typeface="Montserrat"/>
                <a:ea typeface="Montserrat"/>
                <a:cs typeface="Montserrat"/>
                <a:sym typeface="Montserrat"/>
              </a:defRPr>
            </a:pPr>
            <a:r>
              <a:t>Pınar Topçuoğlu</a:t>
            </a:r>
          </a:p>
          <a:p>
            <a:pPr algn="ctr">
              <a:lnSpc>
                <a:spcPts val="1700"/>
              </a:lnSpc>
              <a:defRPr sz="1200">
                <a:latin typeface="Montserrat"/>
                <a:ea typeface="Montserrat"/>
                <a:cs typeface="Montserrat"/>
                <a:sym typeface="Montserrat"/>
              </a:defRPr>
            </a:pPr>
            <a:r>
              <a:t>Poyraz Çelik</a:t>
            </a:r>
          </a:p>
          <a:p>
            <a:pPr algn="ctr">
              <a:lnSpc>
                <a:spcPts val="1700"/>
              </a:lnSpc>
              <a:defRPr sz="1200">
                <a:latin typeface="Montserrat"/>
                <a:ea typeface="Montserrat"/>
                <a:cs typeface="Montserrat"/>
                <a:sym typeface="Montserrat"/>
              </a:defRPr>
            </a:pPr>
            <a:r>
              <a:t>Rümeysa Akpınar</a:t>
            </a:r>
          </a:p>
          <a:p>
            <a:pPr algn="ctr">
              <a:lnSpc>
                <a:spcPts val="1700"/>
              </a:lnSpc>
              <a:defRPr sz="1200">
                <a:latin typeface="Montserrat"/>
                <a:ea typeface="Montserrat"/>
                <a:cs typeface="Montserrat"/>
                <a:sym typeface="Montserrat"/>
              </a:defRPr>
            </a:pPr>
            <a:r>
              <a:t>Semih Emre Eroğul</a:t>
            </a:r>
          </a:p>
          <a:p>
            <a:pPr algn="ctr">
              <a:lnSpc>
                <a:spcPts val="1700"/>
              </a:lnSpc>
              <a:defRPr sz="1200">
                <a:latin typeface="Montserrat"/>
                <a:ea typeface="Montserrat"/>
                <a:cs typeface="Montserrat"/>
                <a:sym typeface="Montserrat"/>
              </a:defRPr>
            </a:pPr>
            <a:r>
              <a:t>Sevim Cansu Yağlı</a:t>
            </a:r>
          </a:p>
          <a:p>
            <a:pPr algn="ctr">
              <a:lnSpc>
                <a:spcPts val="1700"/>
              </a:lnSpc>
              <a:defRPr sz="1200">
                <a:latin typeface="Montserrat"/>
                <a:ea typeface="Montserrat"/>
                <a:cs typeface="Montserrat"/>
                <a:sym typeface="Montserrat"/>
              </a:defRPr>
            </a:pPr>
            <a:r>
              <a:t>Suche Coşkun</a:t>
            </a:r>
          </a:p>
          <a:p>
            <a:pPr algn="ctr">
              <a:lnSpc>
                <a:spcPts val="1700"/>
              </a:lnSpc>
              <a:defRPr sz="1200">
                <a:latin typeface="Montserrat"/>
                <a:ea typeface="Montserrat"/>
                <a:cs typeface="Montserrat"/>
                <a:sym typeface="Montserrat"/>
              </a:defRPr>
            </a:pPr>
            <a:r>
              <a:t>Taha Gürsoy</a:t>
            </a:r>
          </a:p>
          <a:p>
            <a:pPr algn="ctr">
              <a:lnSpc>
                <a:spcPts val="1700"/>
              </a:lnSpc>
              <a:defRPr sz="1200">
                <a:latin typeface="Montserrat"/>
                <a:ea typeface="Montserrat"/>
                <a:cs typeface="Montserrat"/>
                <a:sym typeface="Montserrat"/>
              </a:defRPr>
            </a:pPr>
            <a:r>
              <a:t>Tuğba Karataş</a:t>
            </a:r>
          </a:p>
          <a:p>
            <a:pPr algn="ctr">
              <a:lnSpc>
                <a:spcPts val="1700"/>
              </a:lnSpc>
              <a:defRPr sz="1200">
                <a:latin typeface="Montserrat"/>
                <a:ea typeface="Montserrat"/>
                <a:cs typeface="Montserrat"/>
                <a:sym typeface="Montserrat"/>
              </a:defRPr>
            </a:pPr>
            <a:r>
              <a:t>Umay Serra Misem Özen</a:t>
            </a:r>
          </a:p>
          <a:p>
            <a:pPr algn="ctr">
              <a:lnSpc>
                <a:spcPts val="1700"/>
              </a:lnSpc>
              <a:defRPr sz="1200">
                <a:latin typeface="Montserrat"/>
                <a:ea typeface="Montserrat"/>
                <a:cs typeface="Montserrat"/>
                <a:sym typeface="Montserrat"/>
              </a:defRPr>
            </a:pPr>
            <a:r>
              <a:t>Utku Alp</a:t>
            </a:r>
          </a:p>
          <a:p>
            <a:pPr algn="ctr">
              <a:lnSpc>
                <a:spcPts val="1700"/>
              </a:lnSpc>
              <a:defRPr sz="1200">
                <a:latin typeface="Montserrat"/>
                <a:ea typeface="Montserrat"/>
                <a:cs typeface="Montserrat"/>
                <a:sym typeface="Montserrat"/>
              </a:defRPr>
            </a:pPr>
            <a:r>
              <a:t>Zeynep Özdemir</a:t>
            </a:r>
          </a:p>
          <a:p>
            <a:pPr algn="ctr">
              <a:lnSpc>
                <a:spcPts val="1700"/>
              </a:lnSpc>
              <a:defRPr sz="1200">
                <a:latin typeface="Montserrat"/>
                <a:ea typeface="Montserrat"/>
                <a:cs typeface="Montserrat"/>
                <a:sym typeface="Montserrat"/>
              </a:defRPr>
            </a:pPr>
            <a:r>
              <a:t>Zülfü Hayat Çınar</a:t>
            </a:r>
          </a:p>
          <a:p>
            <a:pPr algn="ctr">
              <a:lnSpc>
                <a:spcPts val="1700"/>
              </a:lnSpc>
            </a:pPr>
            <a:endParaRPr/>
          </a:p>
          <a:p>
            <a:pPr algn="ctr">
              <a:lnSpc>
                <a:spcPts val="1700"/>
              </a:lnSpc>
            </a:pPr>
            <a:endParaRPr/>
          </a:p>
          <a:p>
            <a:pPr algn="ctr">
              <a:lnSpc>
                <a:spcPts val="1700"/>
              </a:lnSpc>
            </a:pPr>
            <a:endParaRPr/>
          </a:p>
          <a:p>
            <a:pPr algn="ctr">
              <a:lnSpc>
                <a:spcPts val="1700"/>
              </a:lnSpc>
            </a:pPr>
            <a:endParaRPr/>
          </a:p>
        </p:txBody>
      </p:sp>
      <p:sp>
        <p:nvSpPr>
          <p:cNvPr id="168" name="Freeform 12"/>
          <p:cNvSpPr/>
          <p:nvPr/>
        </p:nvSpPr>
        <p:spPr>
          <a:xfrm>
            <a:off x="5477093" y="443028"/>
            <a:ext cx="1533045" cy="927232"/>
          </a:xfrm>
          <a:prstGeom prst="rect">
            <a:avLst/>
          </a:prstGeom>
          <a:blipFill>
            <a:blip r:embed="rId3"/>
            <a:stretch>
              <a:fillRect/>
            </a:stretch>
          </a:blipFill>
          <a:ln w="12700">
            <a:miter lim="400000"/>
          </a:ln>
        </p:spPr>
        <p:txBody>
          <a:bodyPr lIns="45719" rIns="45719"/>
          <a:lstStyle/>
          <a:p>
            <a:endParaRPr/>
          </a:p>
        </p:txBody>
      </p:sp>
      <p:sp>
        <p:nvSpPr>
          <p:cNvPr id="169" name="Freeform 13"/>
          <p:cNvSpPr/>
          <p:nvPr/>
        </p:nvSpPr>
        <p:spPr>
          <a:xfrm>
            <a:off x="1106817" y="560903"/>
            <a:ext cx="1473303" cy="809356"/>
          </a:xfrm>
          <a:prstGeom prst="rect">
            <a:avLst/>
          </a:prstGeom>
          <a:blipFill>
            <a:blip r:embed="rId3"/>
            <a:stretch>
              <a:fillRect/>
            </a:stretch>
          </a:blipFill>
          <a:ln w="12700">
            <a:miter lim="400000"/>
          </a:ln>
        </p:spPr>
        <p:txBody>
          <a:bodyPr lIns="45719" rIns="45719"/>
          <a:lstStyle/>
          <a:p>
            <a:endParaRP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TotalTime>
  <Words>1503</Words>
  <Application>Microsoft Office PowerPoint</Application>
  <PresentationFormat>Özel</PresentationFormat>
  <Paragraphs>137</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Calibri</vt:lpstr>
      <vt:lpstr>Montserrat</vt:lpstr>
      <vt:lpstr>Montserrat Bold</vt:lpstr>
      <vt:lpstr>Montserrat Bold Italics</vt:lpstr>
      <vt:lpstr>Montserrat Italics</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cp:lastModifiedBy>Ayse Akkoyun</cp:lastModifiedBy>
  <cp:revision>2</cp:revision>
  <dcterms:modified xsi:type="dcterms:W3CDTF">2026-03-12T07:58:54Z</dcterms:modified>
</cp:coreProperties>
</file>